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15" r:id="rId3"/>
    <p:sldId id="317" r:id="rId4"/>
    <p:sldId id="318" r:id="rId5"/>
    <p:sldId id="319" r:id="rId7"/>
    <p:sldId id="320" r:id="rId8"/>
    <p:sldId id="321" r:id="rId9"/>
    <p:sldId id="322" r:id="rId10"/>
    <p:sldId id="323" r:id="rId11"/>
    <p:sldId id="324" r:id="rId12"/>
    <p:sldId id="325" r:id="rId13"/>
    <p:sldId id="326" r:id="rId14"/>
    <p:sldId id="327" r:id="rId15"/>
    <p:sldId id="328" r:id="rId16"/>
    <p:sldId id="329" r:id="rId17"/>
    <p:sldId id="33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95BD6"/>
    <a:srgbClr val="FFFFFF"/>
    <a:srgbClr val="5883F0"/>
    <a:srgbClr val="3464DD"/>
    <a:srgbClr val="3262DB"/>
    <a:srgbClr val="3161DB"/>
    <a:srgbClr val="5C8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6" autoAdjust="0"/>
    <p:restoredTop sz="94660"/>
  </p:normalViewPr>
  <p:slideViewPr>
    <p:cSldViewPr snapToGrid="0" showGuides="1">
      <p:cViewPr>
        <p:scale>
          <a:sx n="100" d="100"/>
          <a:sy n="100" d="100"/>
        </p:scale>
        <p:origin x="294" y="27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 address this challenge, cybersecurity visualization technology has emerged. </a:t>
            </a:r>
            <a:endParaRPr lang="en-US" altLang="zh-CN"/>
          </a:p>
          <a:p>
            <a:r>
              <a:rPr lang="en-US" altLang="zh-CN"/>
              <a:t>By presenting complex network data in a graphical manner, it assists analysts in quickly identifying abnormal behaviors and potential attack patterns, enhancing the accuracy and efficiency of network anomaly detection, and reducing false positives and false negatives, thereby strengthening cybersecurity defense capabilities.
This research aims to explore the relevant theories and technologies of cybersecurity visualization systems, with the expectation of contributing to the improvement of cybersecurity defense levels and the protection of national and public interests.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矩形 1"/>
          <p:cNvSpPr/>
          <p:nvPr userDrawn="1"/>
        </p:nvSpPr>
        <p:spPr>
          <a:xfrm>
            <a:off x="0" y="0"/>
            <a:ext cx="12192000" cy="542925"/>
          </a:xfrm>
          <a:prstGeom prst="rect">
            <a:avLst/>
          </a:prstGeom>
          <a:solidFill>
            <a:srgbClr val="295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179328" y="99416"/>
            <a:ext cx="2781118" cy="344092"/>
          </a:xfrm>
          <a:prstGeom prst="rect">
            <a:avLst/>
          </a:prstGeom>
        </p:spPr>
        <p:txBody>
          <a:bodyPr/>
          <a:lstStyle>
            <a:lvl1pPr marL="0" indent="0">
              <a:buNone/>
              <a:defRPr sz="2000" b="1" spc="220" baseline="0">
                <a:solidFill>
                  <a:srgbClr val="FFFFF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标题标题标题标题</a:t>
            </a:r>
            <a:endParaRPr lang="en-US" altLang="zh-CN" dirty="0"/>
          </a:p>
        </p:txBody>
      </p:sp>
      <p:sp>
        <p:nvSpPr>
          <p:cNvPr id="10" name="文本框 9"/>
          <p:cNvSpPr txBox="1"/>
          <p:nvPr userDrawn="1"/>
        </p:nvSpPr>
        <p:spPr>
          <a:xfrm>
            <a:off x="9838591" y="56018"/>
            <a:ext cx="2174081" cy="415498"/>
          </a:xfrm>
          <a:prstGeom prst="rect">
            <a:avLst/>
          </a:prstGeom>
          <a:noFill/>
        </p:spPr>
        <p:txBody>
          <a:bodyPr wrap="square">
            <a:spAutoFit/>
          </a:bodyPr>
          <a:lstStyle/>
          <a:p>
            <a:pPr algn="r"/>
            <a:r>
              <a:rPr lang="zh-CN" altLang="en-US" sz="1050" dirty="0">
                <a:solidFill>
                  <a:srgbClr val="FFFFFF"/>
                </a:solidFill>
                <a:latin typeface="+mj-ea"/>
                <a:ea typeface="+mj-ea"/>
              </a:rPr>
              <a:t>西安交通大学</a:t>
            </a:r>
            <a:endParaRPr lang="en-US" altLang="zh-CN" sz="1050" dirty="0">
              <a:solidFill>
                <a:srgbClr val="FFFFFF"/>
              </a:solidFill>
              <a:latin typeface="+mj-ea"/>
              <a:ea typeface="+mj-ea"/>
            </a:endParaRPr>
          </a:p>
          <a:p>
            <a:pPr algn="r"/>
            <a:r>
              <a:rPr lang="en-US" altLang="zh-CN" sz="1050" dirty="0">
                <a:solidFill>
                  <a:srgbClr val="FFFFFF"/>
                </a:solidFill>
                <a:latin typeface="+mj-ea"/>
                <a:ea typeface="+mj-ea"/>
              </a:rPr>
              <a:t>915</a:t>
            </a:r>
            <a:r>
              <a:rPr lang="zh-CN" altLang="en-US" sz="1050" dirty="0">
                <a:solidFill>
                  <a:srgbClr val="FFFFFF"/>
                </a:solidFill>
                <a:latin typeface="+mj-ea"/>
                <a:ea typeface="+mj-ea"/>
              </a:rPr>
              <a:t>专业课辅导</a:t>
            </a:r>
            <a:endParaRPr lang="zh-CN" altLang="en-US" sz="1050" dirty="0">
              <a:solidFill>
                <a:srgbClr val="FFFFFF"/>
              </a:solidFill>
              <a:latin typeface="+mj-ea"/>
              <a:ea typeface="+mj-ea"/>
            </a:endParaRPr>
          </a:p>
        </p:txBody>
      </p:sp>
      <p:sp>
        <p:nvSpPr>
          <p:cNvPr id="3" name="文本占位符 3"/>
          <p:cNvSpPr>
            <a:spLocks noGrp="1"/>
          </p:cNvSpPr>
          <p:nvPr>
            <p:ph type="body" sz="quarter" idx="11" hasCustomPrompt="1"/>
          </p:nvPr>
        </p:nvSpPr>
        <p:spPr>
          <a:xfrm>
            <a:off x="2960446" y="99416"/>
            <a:ext cx="2781118" cy="344092"/>
          </a:xfrm>
          <a:prstGeom prst="rect">
            <a:avLst/>
          </a:prstGeom>
        </p:spPr>
        <p:txBody>
          <a:bodyPr/>
          <a:lstStyle>
            <a:lvl1pPr marL="0" indent="0">
              <a:buNone/>
              <a:defRPr sz="1800" b="0">
                <a:solidFill>
                  <a:srgbClr val="FFFFF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标题标题标题标题</a:t>
            </a:r>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5502031"/>
          </a:xfrm>
          <a:prstGeom prst="rect">
            <a:avLst/>
          </a:prstGeom>
          <a:gradFill flip="none" rotWithShape="1">
            <a:gsLst>
              <a:gs pos="0">
                <a:srgbClr val="5C87F2"/>
              </a:gs>
              <a:gs pos="100000">
                <a:srgbClr val="1045C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文本框 6"/>
          <p:cNvSpPr txBox="1"/>
          <p:nvPr/>
        </p:nvSpPr>
        <p:spPr>
          <a:xfrm>
            <a:off x="885092" y="1402935"/>
            <a:ext cx="6753957" cy="460375"/>
          </a:xfrm>
          <a:prstGeom prst="rect">
            <a:avLst/>
          </a:prstGeom>
          <a:noFill/>
        </p:spPr>
        <p:txBody>
          <a:bodyPr wrap="square">
            <a:spAutoFit/>
          </a:bodyPr>
          <a:lstStyle/>
          <a:p>
            <a:r>
              <a:rPr lang="zh-CN" altLang="en-US" sz="2400" dirty="0">
                <a:solidFill>
                  <a:schemeClr val="bg1"/>
                </a:solidFill>
                <a:latin typeface="+mj-ea"/>
                <a:ea typeface="+mj-ea"/>
              </a:rPr>
              <a:t>Li Yuxuan - Xi'an Jiaotong University</a:t>
            </a:r>
            <a:endParaRPr lang="zh-CN" altLang="en-US" sz="2400" dirty="0">
              <a:solidFill>
                <a:schemeClr val="bg1"/>
              </a:solidFill>
              <a:latin typeface="+mj-ea"/>
              <a:ea typeface="+mj-ea"/>
            </a:endParaRPr>
          </a:p>
        </p:txBody>
      </p:sp>
      <p:sp>
        <p:nvSpPr>
          <p:cNvPr id="8" name="文本框 7"/>
          <p:cNvSpPr txBox="1"/>
          <p:nvPr/>
        </p:nvSpPr>
        <p:spPr>
          <a:xfrm>
            <a:off x="805961" y="1864638"/>
            <a:ext cx="10091747" cy="2908300"/>
          </a:xfrm>
          <a:prstGeom prst="rect">
            <a:avLst/>
          </a:prstGeom>
          <a:noFill/>
        </p:spPr>
        <p:txBody>
          <a:bodyPr wrap="square">
            <a:noAutofit/>
          </a:bodyPr>
          <a:lstStyle/>
          <a:p>
            <a:pPr>
              <a:lnSpc>
                <a:spcPct val="150000"/>
              </a:lnSpc>
            </a:pPr>
            <a:r>
              <a:rPr lang="zh-CN" altLang="en-US" sz="4400" b="1" dirty="0">
                <a:solidFill>
                  <a:schemeClr val="bg1"/>
                </a:solidFill>
                <a:latin typeface="+mn-ea"/>
                <a:ea typeface="+mn-ea"/>
              </a:rPr>
              <a:t>The Analysis and Visualization of Network Security Assessment Data</a:t>
            </a:r>
            <a:endParaRPr lang="zh-CN" altLang="en-US" sz="4400" b="1" dirty="0">
              <a:solidFill>
                <a:schemeClr val="bg1"/>
              </a:solidFill>
              <a:latin typeface="+mn-ea"/>
              <a:ea typeface="+mn-ea"/>
            </a:endParaRPr>
          </a:p>
        </p:txBody>
      </p:sp>
      <p:cxnSp>
        <p:nvCxnSpPr>
          <p:cNvPr id="9" name="直接连接符 8"/>
          <p:cNvCxnSpPr/>
          <p:nvPr/>
        </p:nvCxnSpPr>
        <p:spPr>
          <a:xfrm>
            <a:off x="885093" y="1957193"/>
            <a:ext cx="6382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图形 6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85093" y="504940"/>
            <a:ext cx="1693008" cy="452586"/>
          </a:xfrm>
          <a:prstGeom prst="rect">
            <a:avLst/>
          </a:prstGeom>
        </p:spPr>
      </p:pic>
      <p:sp>
        <p:nvSpPr>
          <p:cNvPr id="64" name="文本框 63"/>
          <p:cNvSpPr txBox="1"/>
          <p:nvPr/>
        </p:nvSpPr>
        <p:spPr>
          <a:xfrm>
            <a:off x="805961" y="5879685"/>
            <a:ext cx="2597639" cy="645160"/>
          </a:xfrm>
          <a:prstGeom prst="rect">
            <a:avLst/>
          </a:prstGeom>
          <a:noFill/>
        </p:spPr>
        <p:txBody>
          <a:bodyPr wrap="square">
            <a:spAutoFit/>
          </a:bodyPr>
          <a:lstStyle/>
          <a:p>
            <a:pPr>
              <a:lnSpc>
                <a:spcPct val="150000"/>
              </a:lnSpc>
            </a:pPr>
            <a:r>
              <a:rPr lang="en-US" altLang="zh-CN" sz="2400" dirty="0">
                <a:solidFill>
                  <a:srgbClr val="5883F0"/>
                </a:solidFill>
                <a:latin typeface="+mn-ea"/>
                <a:ea typeface="+mn-ea"/>
              </a:rPr>
              <a:t>2024.4.18</a:t>
            </a:r>
            <a:endParaRPr lang="zh-CN" altLang="en-US" sz="2400" dirty="0">
              <a:solidFill>
                <a:srgbClr val="5883F0"/>
              </a:solidFill>
              <a:latin typeface="+mn-ea"/>
              <a:ea typeface="+mn-ea"/>
            </a:endParaRPr>
          </a:p>
        </p:txBody>
      </p:sp>
      <p:sp>
        <p:nvSpPr>
          <p:cNvPr id="65" name="文本框 64"/>
          <p:cNvSpPr txBox="1"/>
          <p:nvPr/>
        </p:nvSpPr>
        <p:spPr>
          <a:xfrm rot="5400000">
            <a:off x="7667322" y="565822"/>
            <a:ext cx="7668898" cy="4625499"/>
          </a:xfrm>
          <a:prstGeom prst="rect">
            <a:avLst/>
          </a:prstGeom>
          <a:noFill/>
        </p:spPr>
        <p:txBody>
          <a:bodyPr wrap="square">
            <a:noAutofit/>
          </a:bodyPr>
          <a:lstStyle/>
          <a:p>
            <a:pPr algn="ctr">
              <a:lnSpc>
                <a:spcPct val="150000"/>
              </a:lnSpc>
            </a:pPr>
            <a:r>
              <a:rPr lang="en-US" altLang="zh-CN" sz="19900" b="1" dirty="0">
                <a:solidFill>
                  <a:schemeClr val="bg1">
                    <a:alpha val="12000"/>
                  </a:schemeClr>
                </a:solidFill>
              </a:rPr>
              <a:t>XJTU</a:t>
            </a:r>
            <a:endParaRPr lang="en-US" altLang="zh-CN" sz="19900" b="1" dirty="0">
              <a:solidFill>
                <a:schemeClr val="bg1">
                  <a:alpha val="12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Model Training</a:t>
            </a:r>
          </a:p>
        </p:txBody>
      </p:sp>
      <p:graphicFrame>
        <p:nvGraphicFramePr>
          <p:cNvPr id="4" name="表格 3"/>
          <p:cNvGraphicFramePr/>
          <p:nvPr/>
        </p:nvGraphicFramePr>
        <p:xfrm>
          <a:off x="4764617" y="954617"/>
          <a:ext cx="2070100" cy="1371600"/>
        </p:xfrm>
        <a:graphic>
          <a:graphicData uri="http://schemas.openxmlformats.org/drawingml/2006/table">
            <a:tbl>
              <a:tblPr/>
              <a:tblGrid>
                <a:gridCol w="1217930"/>
                <a:gridCol w="852170"/>
              </a:tblGrid>
              <a:tr h="0">
                <a:tc>
                  <a:txBody>
                    <a:bodyPr/>
                    <a:p>
                      <a:pPr indent="0" algn="ctr">
                        <a:buNone/>
                      </a:pPr>
                      <a:r>
                        <a:rPr lang="zh-CN" altLang="en-US" sz="1400" b="1"/>
                        <a:t>Parameter</a:t>
                      </a:r>
                      <a:endParaRPr lang="zh-CN" altLang="en-US" sz="1400" b="1"/>
                    </a:p>
                  </a:txBody>
                  <a:tcPr marL="123825" marR="123825" marT="57150" marB="5715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b="1"/>
                        <a:t>Value</a:t>
                      </a:r>
                      <a:endParaRPr lang="zh-CN" altLang="en-US" sz="1400" b="1"/>
                    </a:p>
                  </a:txBody>
                  <a:tcPr marL="123825" marR="123825" marT="57150" marB="5715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criterion</a:t>
                      </a:r>
                      <a:endParaRPr lang="zh-CN" altLang="en-US" sz="1400"/>
                    </a:p>
                  </a:txBody>
                  <a:tcPr marL="123825" marR="123825" marT="57150" marB="571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宋体" charset="0"/>
                        </a:rPr>
                        <a:t>entropy</a:t>
                      </a:r>
                      <a:endParaRPr lang="zh-CN" altLang="en-US" sz="1400"/>
                    </a:p>
                  </a:txBody>
                  <a:tcPr marL="123825" marR="123825" marT="57150" marB="571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max_depth</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宋体" charset="0"/>
                        </a:rPr>
                        <a:t>12</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min_samples_leaf</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宋体" charset="0"/>
                        </a:rPr>
                        <a:t>1</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splitter</a:t>
                      </a:r>
                      <a:endParaRPr lang="zh-CN" altLang="en-US" sz="1400"/>
                    </a:p>
                  </a:txBody>
                  <a:tcPr marL="123825" marR="123825" marT="57150" marB="5715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a:latin typeface="Times New Roman" panose="02020603050405020304" charset="0"/>
                          <a:cs typeface="宋体" charset="0"/>
                        </a:rPr>
                        <a:t>best</a:t>
                      </a:r>
                      <a:endParaRPr lang="zh-CN" altLang="en-US" sz="1400"/>
                    </a:p>
                  </a:txBody>
                  <a:tcPr marL="123825" marR="123825" marT="57150" marB="5715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5" name="文本框 4"/>
          <p:cNvSpPr txBox="1"/>
          <p:nvPr userDrawn="1"/>
        </p:nvSpPr>
        <p:spPr>
          <a:xfrm>
            <a:off x="3639773" y="2806303"/>
            <a:ext cx="5287645" cy="368300"/>
          </a:xfrm>
          <a:prstGeom prst="rect">
            <a:avLst/>
          </a:prstGeom>
        </p:spPr>
        <p:txBody>
          <a:bodyPr wrap="none" rtlCol="0">
            <a:spAutoFit/>
          </a:bodyPr>
          <a:p>
            <a:r>
              <a:rPr lang="en-US" altLang="zh-CN"/>
              <a:t>Decision Tree Classifier Model Parameter Settings</a:t>
            </a:r>
            <a:endParaRPr lang="zh-CN" altLang="en-US"/>
          </a:p>
        </p:txBody>
      </p:sp>
      <p:pic>
        <p:nvPicPr>
          <p:cNvPr id="15" name="图片 14" descr="upload_post_object_v2_3768909908"/>
          <p:cNvPicPr>
            <a:picLocks noChangeAspect="1"/>
          </p:cNvPicPr>
          <p:nvPr/>
        </p:nvPicPr>
        <p:blipFill>
          <a:blip r:embed="rId1"/>
          <a:stretch>
            <a:fillRect/>
          </a:stretch>
        </p:blipFill>
        <p:spPr>
          <a:xfrm>
            <a:off x="1845469" y="3704392"/>
            <a:ext cx="8250102" cy="1772483"/>
          </a:xfrm>
          <a:prstGeom prst="rect">
            <a:avLst/>
          </a:prstGeom>
        </p:spPr>
      </p:pic>
      <p:sp>
        <p:nvSpPr>
          <p:cNvPr id="16" name="文本框 15"/>
          <p:cNvSpPr txBox="1"/>
          <p:nvPr userDrawn="1"/>
        </p:nvSpPr>
        <p:spPr>
          <a:xfrm>
            <a:off x="4713288" y="5568553"/>
            <a:ext cx="3140710" cy="368300"/>
          </a:xfrm>
          <a:prstGeom prst="rect">
            <a:avLst/>
          </a:prstGeom>
        </p:spPr>
        <p:txBody>
          <a:bodyPr wrap="none" rtlCol="0">
            <a:spAutoFit/>
          </a:bodyPr>
          <a:p>
            <a:r>
              <a:rPr lang="en-US" altLang="zh-CN">
                <a:solidFill>
                  <a:schemeClr val="tx1"/>
                </a:solidFill>
              </a:rPr>
              <a:t>Decision Tree Model Training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Model Data Prediction</a:t>
            </a:r>
            <a:endParaRPr lang="en-US" altLang="zh-CN">
              <a:solidFill>
                <a:srgbClr val="FFFFFF"/>
              </a:solidFill>
            </a:endParaRPr>
          </a:p>
        </p:txBody>
      </p:sp>
      <p:sp>
        <p:nvSpPr>
          <p:cNvPr id="6" name="文本框 5"/>
          <p:cNvSpPr txBox="1"/>
          <p:nvPr userDrawn="1"/>
        </p:nvSpPr>
        <p:spPr>
          <a:xfrm>
            <a:off x="992239" y="1377633"/>
            <a:ext cx="10649077" cy="4102735"/>
          </a:xfrm>
          <a:prstGeom prst="rect">
            <a:avLst/>
          </a:prstGeom>
        </p:spPr>
        <p:txBody>
          <a:bodyPr wrap="square" rtlCol="0">
            <a:noAutofit/>
          </a:bodyPr>
          <a:p>
            <a:r>
              <a:rPr lang="en-US" altLang="zh-CN" sz="2000"/>
              <a:t>First reads the data to be predicted, selects the list of features, and the model file. Then, for each row of the prediction data, the following steps are taken:</a:t>
            </a:r>
            <a:endParaRPr lang="en-US" altLang="zh-CN" sz="2000"/>
          </a:p>
          <a:p>
            <a:endParaRPr lang="en-US" altLang="zh-CN" sz="2000"/>
          </a:p>
          <a:p>
            <a:r>
              <a:rPr lang="en-US" altLang="zh-CN" sz="2000"/>
              <a:t>(1) Discard columns 0, 1, 2, 3, 5, and 6, as this part of the data is not suitable for machine learning and is therefore not included in the model's training data;</a:t>
            </a:r>
            <a:endParaRPr lang="en-US" altLang="zh-CN" sz="2000"/>
          </a:p>
          <a:p>
            <a:r>
              <a:rPr lang="en-US" altLang="zh-CN" sz="2000"/>
              <a:t>(2) Based on the list of selected features generated in the previous section, choose the feature columns required for prediction and input them into the model for prediction;</a:t>
            </a:r>
            <a:endParaRPr lang="en-US" altLang="zh-CN" sz="2000"/>
          </a:p>
          <a:p>
            <a:r>
              <a:rPr lang="en-US" altLang="zh-CN" sz="2000"/>
              <a:t>(3) Obtain the label results in One</a:t>
            </a:r>
            <a:r>
              <a:rPr lang="zh-CN" altLang="en-US" sz="2000"/>
              <a:t>-</a:t>
            </a:r>
            <a:r>
              <a:rPr lang="en-US" altLang="zh-CN" sz="2000"/>
              <a:t>Hot encoded form, and convert this result back to the original attack label type string;</a:t>
            </a:r>
            <a:endParaRPr lang="en-US" altLang="zh-CN" sz="2000"/>
          </a:p>
          <a:p>
            <a:r>
              <a:rPr lang="en-US" altLang="zh-CN" sz="2000"/>
              <a:t>(4) Combine the original data row with the predicted label string.</a:t>
            </a:r>
            <a:endParaRPr lang="en-US" altLang="zh-CN" sz="2000"/>
          </a:p>
          <a:p>
            <a:endParaRPr lang="en-US" altLang="zh-CN" sz="2000"/>
          </a:p>
          <a:p>
            <a:r>
              <a:rPr lang="en-US" altLang="zh-CN" sz="2000"/>
              <a:t>Finally, all prediction results are uniformly output as predicted.csv for subsequent database visualization.</a:t>
            </a:r>
            <a:endParaRPr lang="zh-CN" alt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Data Importing into Database</a:t>
            </a:r>
          </a:p>
        </p:txBody>
      </p:sp>
      <p:grpSp>
        <p:nvGrpSpPr>
          <p:cNvPr id="9" name="组合 8"/>
          <p:cNvGrpSpPr/>
          <p:nvPr userDrawn="1"/>
        </p:nvGrpSpPr>
        <p:grpSpPr>
          <a:xfrm>
            <a:off x="2015490" y="1120140"/>
            <a:ext cx="8161020" cy="4358640"/>
            <a:chOff x="3174" y="1764"/>
            <a:chExt cx="12852" cy="6864"/>
          </a:xfrm>
        </p:grpSpPr>
        <p:pic>
          <p:nvPicPr>
            <p:cNvPr id="1256879717" name="图片 15" descr="图片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174" y="1764"/>
              <a:ext cx="12851" cy="6865"/>
            </a:xfrm>
            <a:prstGeom prst="rect">
              <a:avLst/>
            </a:prstGeom>
            <a:noFill/>
            <a:ln>
              <a:noFill/>
            </a:ln>
          </p:spPr>
        </p:pic>
        <p:sp>
          <p:nvSpPr>
            <p:cNvPr id="5" name="矩形 4"/>
            <p:cNvSpPr/>
            <p:nvPr userDrawn="1"/>
          </p:nvSpPr>
          <p:spPr>
            <a:xfrm>
              <a:off x="10433" y="5630"/>
              <a:ext cx="2566" cy="644"/>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a:solidFill>
                    <a:srgbClr val="000000"/>
                  </a:solidFill>
                </a:rPr>
                <a:t>Telegraf</a:t>
              </a:r>
              <a:endParaRPr lang="zh-CN" altLang="en-US">
                <a:solidFill>
                  <a:srgbClr val="000000"/>
                </a:solidFill>
              </a:endParaRPr>
            </a:p>
          </p:txBody>
        </p:sp>
        <p:sp>
          <p:nvSpPr>
            <p:cNvPr id="7" name="文本框 6"/>
            <p:cNvSpPr txBox="1"/>
            <p:nvPr userDrawn="1"/>
          </p:nvSpPr>
          <p:spPr>
            <a:xfrm>
              <a:off x="6339" y="5692"/>
              <a:ext cx="2448" cy="580"/>
            </a:xfrm>
            <a:prstGeom prst="rect">
              <a:avLst/>
            </a:prstGeom>
            <a:solidFill>
              <a:srgbClr val="FFFFFF">
                <a:alpha val="100000"/>
              </a:srgbClr>
            </a:solidFill>
          </p:spPr>
          <p:txBody>
            <a:bodyPr wrap="none" rtlCol="0">
              <a:spAutoFit/>
            </a:bodyPr>
            <a:p>
              <a:r>
                <a:rPr lang="en-US" altLang="zh-CN"/>
                <a:t>Type Filtering</a:t>
              </a:r>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Visualization</a:t>
            </a:r>
            <a:endParaRPr lang="en-US" altLang="zh-CN">
              <a:solidFill>
                <a:srgbClr val="FFFFFF"/>
              </a:solidFill>
            </a:endParaRPr>
          </a:p>
        </p:txBody>
      </p:sp>
      <p:pic>
        <p:nvPicPr>
          <p:cNvPr id="2035819111" name="图片 22" descr="PortSca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0689" y="945674"/>
            <a:ext cx="4762500" cy="2180590"/>
          </a:xfrm>
          <a:prstGeom prst="rect">
            <a:avLst/>
          </a:prstGeom>
          <a:noFill/>
          <a:ln>
            <a:noFill/>
          </a:ln>
        </p:spPr>
      </p:pic>
      <p:sp>
        <p:nvSpPr>
          <p:cNvPr id="4" name="文本框 3"/>
          <p:cNvSpPr txBox="1"/>
          <p:nvPr userDrawn="1"/>
        </p:nvSpPr>
        <p:spPr>
          <a:xfrm>
            <a:off x="2471638" y="3244215"/>
            <a:ext cx="1122680" cy="368300"/>
          </a:xfrm>
          <a:prstGeom prst="rect">
            <a:avLst/>
          </a:prstGeom>
        </p:spPr>
        <p:txBody>
          <a:bodyPr wrap="none" rtlCol="0">
            <a:spAutoFit/>
          </a:bodyPr>
          <a:p>
            <a:pPr algn="l"/>
            <a:r>
              <a:rPr lang="zh-CN" altLang="en-US"/>
              <a:t>PortScan</a:t>
            </a:r>
            <a:endParaRPr lang="zh-CN" altLang="en-US"/>
          </a:p>
        </p:txBody>
      </p:sp>
      <p:pic>
        <p:nvPicPr>
          <p:cNvPr id="84175496" name="图片 30" descr="image-202305201027423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50689" y="3732848"/>
            <a:ext cx="4856480" cy="2332990"/>
          </a:xfrm>
          <a:prstGeom prst="rect">
            <a:avLst/>
          </a:prstGeom>
          <a:noFill/>
          <a:ln>
            <a:noFill/>
          </a:ln>
        </p:spPr>
      </p:pic>
      <p:sp>
        <p:nvSpPr>
          <p:cNvPr id="6" name="文本框 5"/>
          <p:cNvSpPr txBox="1"/>
          <p:nvPr userDrawn="1"/>
        </p:nvSpPr>
        <p:spPr>
          <a:xfrm>
            <a:off x="2338229" y="6184900"/>
            <a:ext cx="1681480" cy="368300"/>
          </a:xfrm>
          <a:prstGeom prst="rect">
            <a:avLst/>
          </a:prstGeom>
        </p:spPr>
        <p:txBody>
          <a:bodyPr wrap="none" rtlCol="0">
            <a:spAutoFit/>
          </a:bodyPr>
          <a:p>
            <a:r>
              <a:rPr lang="en-US" altLang="zh-CN"/>
              <a:t>Device Metrics</a:t>
            </a:r>
            <a:endParaRPr lang="zh-CN" altLang="en-US"/>
          </a:p>
        </p:txBody>
      </p:sp>
      <p:pic>
        <p:nvPicPr>
          <p:cNvPr id="597961033" name="图片 23" descr="DD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06136" y="945713"/>
            <a:ext cx="4712369" cy="2180511"/>
          </a:xfrm>
          <a:prstGeom prst="rect">
            <a:avLst/>
          </a:prstGeom>
          <a:noFill/>
          <a:ln>
            <a:noFill/>
          </a:ln>
        </p:spPr>
      </p:pic>
      <p:sp>
        <p:nvSpPr>
          <p:cNvPr id="8" name="文本框 7"/>
          <p:cNvSpPr txBox="1"/>
          <p:nvPr userDrawn="1"/>
        </p:nvSpPr>
        <p:spPr>
          <a:xfrm>
            <a:off x="7960578" y="3244215"/>
            <a:ext cx="792480" cy="368300"/>
          </a:xfrm>
          <a:prstGeom prst="rect">
            <a:avLst/>
          </a:prstGeom>
        </p:spPr>
        <p:txBody>
          <a:bodyPr wrap="none" rtlCol="0">
            <a:spAutoFit/>
          </a:bodyPr>
          <a:p>
            <a:pPr algn="l"/>
            <a:r>
              <a:rPr lang="en-US" altLang="zh-CN">
                <a:solidFill>
                  <a:schemeClr val="tx1"/>
                </a:solidFill>
              </a:rPr>
              <a:t>DDoS</a:t>
            </a:r>
          </a:p>
        </p:txBody>
      </p:sp>
      <p:pic>
        <p:nvPicPr>
          <p:cNvPr id="669622603" name="图片 31" descr="image-202305201028177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906095" y="3732848"/>
            <a:ext cx="6002683" cy="2333030"/>
          </a:xfrm>
          <a:prstGeom prst="rect">
            <a:avLst/>
          </a:prstGeom>
          <a:noFill/>
          <a:ln>
            <a:noFill/>
          </a:ln>
        </p:spPr>
      </p:pic>
      <p:sp>
        <p:nvSpPr>
          <p:cNvPr id="10" name="文本框 9"/>
          <p:cNvSpPr txBox="1"/>
          <p:nvPr userDrawn="1"/>
        </p:nvSpPr>
        <p:spPr>
          <a:xfrm>
            <a:off x="8066564" y="6184900"/>
            <a:ext cx="1668780" cy="368300"/>
          </a:xfrm>
          <a:prstGeom prst="rect">
            <a:avLst/>
          </a:prstGeom>
        </p:spPr>
        <p:txBody>
          <a:bodyPr wrap="none" rtlCol="0">
            <a:spAutoFit/>
          </a:bodyPr>
          <a:p>
            <a:r>
              <a:rPr lang="en-US" altLang="zh-CN">
                <a:solidFill>
                  <a:schemeClr val="tx1"/>
                </a:solidFill>
              </a:rPr>
              <a:t>Site Response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4.  Conclusion</a:t>
            </a:r>
            <a:endParaRPr lang="zh-CN" altLang="en-US"/>
          </a:p>
        </p:txBody>
      </p:sp>
      <p:sp>
        <p:nvSpPr>
          <p:cNvPr id="3" name="文本占位符 2"/>
          <p:cNvSpPr>
            <a:spLocks noGrp="1"/>
          </p:cNvSpPr>
          <p:nvPr>
            <p:ph type="body" sz="quarter" idx="11"/>
          </p:nvPr>
        </p:nvSpPr>
        <p:spPr/>
        <p:txBody>
          <a:bodyPr/>
          <a:p>
            <a:endParaRPr lang="zh-CN" altLang="en-US"/>
          </a:p>
        </p:txBody>
      </p:sp>
      <p:sp>
        <p:nvSpPr>
          <p:cNvPr id="4" name="文本框 3"/>
          <p:cNvSpPr txBox="1"/>
          <p:nvPr userDrawn="1"/>
        </p:nvSpPr>
        <p:spPr>
          <a:xfrm>
            <a:off x="967481" y="897131"/>
            <a:ext cx="10581608" cy="4799965"/>
          </a:xfrm>
          <a:prstGeom prst="rect">
            <a:avLst/>
          </a:prstGeom>
        </p:spPr>
        <p:txBody>
          <a:bodyPr wrap="square" rtlCol="0">
            <a:noAutofit/>
          </a:bodyPr>
          <a:p>
            <a:pPr algn="l">
              <a:spcAft>
                <a:spcPts val="600"/>
              </a:spcAft>
            </a:pPr>
            <a:r>
              <a:rPr lang="zh-CN" altLang="en-US" b="1"/>
              <a:t>Completed Work</a:t>
            </a:r>
            <a:endParaRPr lang="zh-CN" altLang="en-US" b="1"/>
          </a:p>
          <a:p>
            <a:pPr algn="l">
              <a:spcAft>
                <a:spcPts val="600"/>
              </a:spcAft>
            </a:pPr>
            <a:r>
              <a:rPr lang="en-US" altLang="zh-CN">
                <a:solidFill>
                  <a:schemeClr val="tx1"/>
                </a:solidFill>
              </a:rPr>
              <a:t>T</a:t>
            </a:r>
            <a:r>
              <a:rPr lang="zh-CN" altLang="en-US"/>
              <a:t>he system uses the Telegraf + InfluxDB + Grafana stack to build a data visualization platform. This is a relatively mature approach, with each component having a rich ecosystem and excellent practicality. </a:t>
            </a:r>
            <a:endParaRPr lang="zh-CN" altLang="en-US"/>
          </a:p>
          <a:p>
            <a:pPr algn="l">
              <a:spcAft>
                <a:spcPts val="600"/>
              </a:spcAft>
            </a:pPr>
            <a:r>
              <a:rPr lang="zh-CN" altLang="en-US"/>
              <a:t>The system is a network security assessment and visualization system that combines machine learning and rule matching to determine the nature of network traffic through a series of methods, ultimately presenting the results in a visualized form.</a:t>
            </a:r>
            <a:endParaRPr lang="zh-CN" altLang="en-US"/>
          </a:p>
          <a:p>
            <a:pPr algn="l">
              <a:spcAft>
                <a:spcPts val="600"/>
              </a:spcAft>
            </a:pPr>
            <a:endParaRPr lang="zh-CN" altLang="en-US"/>
          </a:p>
          <a:p>
            <a:pPr algn="l">
              <a:spcAft>
                <a:spcPts val="600"/>
              </a:spcAft>
            </a:pPr>
            <a:r>
              <a:rPr lang="zh-CN" altLang="en-US" b="1"/>
              <a:t>Future Prospects</a:t>
            </a:r>
            <a:endParaRPr lang="zh-CN" altLang="en-US" b="1"/>
          </a:p>
          <a:p>
            <a:pPr algn="l">
              <a:spcAft>
                <a:spcPts val="600"/>
              </a:spcAft>
            </a:pPr>
            <a:r>
              <a:rPr lang="zh-CN" altLang="en-US"/>
              <a:t>Currently, the system is a prediction system based on a fixed dataset, and real-time network traffic information prediction for the real world has not yet been realized. </a:t>
            </a:r>
            <a:endParaRPr lang="zh-CN" altLang="en-US"/>
          </a:p>
          <a:p>
            <a:pPr algn="l">
              <a:spcAft>
                <a:spcPts val="600"/>
              </a:spcAft>
            </a:pPr>
            <a:r>
              <a:rPr lang="zh-CN" altLang="en-US"/>
              <a:t>Moreover, the rule-based prediction method is relatively simple and cannot cope with real complex data situations. The machine learning method using decision trees also has significant limitations, such as the risk of overfitting, which can lead to a decline in generalization performance on new data. </a:t>
            </a:r>
            <a:endParaRPr lang="zh-CN" altLang="en-US"/>
          </a:p>
          <a:p>
            <a:pPr algn="l">
              <a:spcAft>
                <a:spcPts val="600"/>
              </a:spcAft>
            </a:pPr>
            <a:r>
              <a:rPr lang="zh-CN" altLang="en-US"/>
              <a:t>To address these issues, more mature technical solutions will be adopted in the future to implement real-time network traffic security assessment and early warning. It is also possible to employ deep learning methods, such as neural networks, to learn from the data and ensure the accuracy of predictions for new and real-world data.</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5502031"/>
          </a:xfrm>
          <a:prstGeom prst="rect">
            <a:avLst/>
          </a:prstGeom>
          <a:gradFill flip="none" rotWithShape="1">
            <a:gsLst>
              <a:gs pos="0">
                <a:srgbClr val="5C87F2"/>
              </a:gs>
              <a:gs pos="100000">
                <a:srgbClr val="1045C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文本框 6"/>
          <p:cNvSpPr txBox="1"/>
          <p:nvPr/>
        </p:nvSpPr>
        <p:spPr>
          <a:xfrm>
            <a:off x="885092" y="1448673"/>
            <a:ext cx="5515707" cy="829945"/>
          </a:xfrm>
          <a:prstGeom prst="rect">
            <a:avLst/>
          </a:prstGeom>
          <a:noFill/>
        </p:spPr>
        <p:txBody>
          <a:bodyPr wrap="square">
            <a:noAutofit/>
          </a:bodyPr>
          <a:lstStyle/>
          <a:p>
            <a:r>
              <a:rPr lang="zh-CN" altLang="en-US" sz="2400" dirty="0">
                <a:solidFill>
                  <a:schemeClr val="bg1"/>
                </a:solidFill>
                <a:latin typeface="+mj-ea"/>
                <a:ea typeface="+mj-ea"/>
              </a:rPr>
              <a:t>The Analysis and Visualization of Network Security Assessment Data</a:t>
            </a:r>
            <a:endParaRPr lang="zh-CN" altLang="en-US" sz="2400" dirty="0">
              <a:solidFill>
                <a:schemeClr val="bg1"/>
              </a:solidFill>
              <a:latin typeface="+mj-ea"/>
              <a:ea typeface="+mj-ea"/>
            </a:endParaRPr>
          </a:p>
        </p:txBody>
      </p:sp>
      <p:sp>
        <p:nvSpPr>
          <p:cNvPr id="8" name="文本框 7"/>
          <p:cNvSpPr txBox="1"/>
          <p:nvPr/>
        </p:nvSpPr>
        <p:spPr>
          <a:xfrm>
            <a:off x="805961" y="1781294"/>
            <a:ext cx="10091747" cy="2908300"/>
          </a:xfrm>
          <a:prstGeom prst="rect">
            <a:avLst/>
          </a:prstGeom>
          <a:noFill/>
        </p:spPr>
        <p:txBody>
          <a:bodyPr wrap="square">
            <a:noAutofit/>
          </a:bodyPr>
          <a:lstStyle/>
          <a:p>
            <a:pPr>
              <a:lnSpc>
                <a:spcPct val="150000"/>
              </a:lnSpc>
            </a:pPr>
            <a:r>
              <a:rPr lang="en-US" altLang="zh-CN" sz="8800" b="1" dirty="0">
                <a:solidFill>
                  <a:schemeClr val="bg1"/>
                </a:solidFill>
              </a:rPr>
              <a:t>Thanks for listening!</a:t>
            </a:r>
            <a:endParaRPr sz="8800"/>
          </a:p>
        </p:txBody>
      </p:sp>
      <p:cxnSp>
        <p:nvCxnSpPr>
          <p:cNvPr id="9" name="直接连接符 8"/>
          <p:cNvCxnSpPr/>
          <p:nvPr/>
        </p:nvCxnSpPr>
        <p:spPr>
          <a:xfrm>
            <a:off x="885093" y="2278662"/>
            <a:ext cx="6382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图形 6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85093" y="504940"/>
            <a:ext cx="1693008" cy="452586"/>
          </a:xfrm>
          <a:prstGeom prst="rect">
            <a:avLst/>
          </a:prstGeom>
        </p:spPr>
      </p:pic>
      <p:sp>
        <p:nvSpPr>
          <p:cNvPr id="64" name="文本框 63"/>
          <p:cNvSpPr txBox="1"/>
          <p:nvPr/>
        </p:nvSpPr>
        <p:spPr>
          <a:xfrm>
            <a:off x="805961" y="5879685"/>
            <a:ext cx="2597639" cy="645160"/>
          </a:xfrm>
          <a:prstGeom prst="rect">
            <a:avLst/>
          </a:prstGeom>
          <a:noFill/>
        </p:spPr>
        <p:txBody>
          <a:bodyPr wrap="square">
            <a:spAutoFit/>
          </a:bodyPr>
          <a:lstStyle/>
          <a:p>
            <a:pPr>
              <a:lnSpc>
                <a:spcPct val="150000"/>
              </a:lnSpc>
            </a:pPr>
            <a:r>
              <a:rPr lang="en-US" altLang="zh-CN" sz="2400" dirty="0">
                <a:solidFill>
                  <a:srgbClr val="5883F0"/>
                </a:solidFill>
                <a:latin typeface="+mn-ea"/>
                <a:ea typeface="+mn-ea"/>
              </a:rPr>
              <a:t>2024.4.18</a:t>
            </a:r>
            <a:endParaRPr lang="zh-CN" altLang="en-US" sz="2400" dirty="0">
              <a:solidFill>
                <a:srgbClr val="5883F0"/>
              </a:solidFill>
              <a:latin typeface="+mn-ea"/>
              <a:ea typeface="+mn-ea"/>
            </a:endParaRPr>
          </a:p>
        </p:txBody>
      </p:sp>
      <p:sp>
        <p:nvSpPr>
          <p:cNvPr id="65" name="文本框 64"/>
          <p:cNvSpPr txBox="1"/>
          <p:nvPr/>
        </p:nvSpPr>
        <p:spPr>
          <a:xfrm rot="5400000">
            <a:off x="7667322" y="565822"/>
            <a:ext cx="7668898" cy="4625499"/>
          </a:xfrm>
          <a:prstGeom prst="rect">
            <a:avLst/>
          </a:prstGeom>
          <a:noFill/>
        </p:spPr>
        <p:txBody>
          <a:bodyPr wrap="square">
            <a:noAutofit/>
          </a:bodyPr>
          <a:lstStyle/>
          <a:p>
            <a:pPr algn="ctr">
              <a:lnSpc>
                <a:spcPct val="150000"/>
              </a:lnSpc>
            </a:pPr>
            <a:r>
              <a:rPr lang="en-US" altLang="zh-CN" sz="19900" b="1" dirty="0">
                <a:solidFill>
                  <a:schemeClr val="bg1">
                    <a:alpha val="12000"/>
                  </a:schemeClr>
                </a:solidFill>
              </a:rPr>
              <a:t>XJTU</a:t>
            </a:r>
            <a:endParaRPr lang="en-US" altLang="zh-CN" sz="19900" b="1" dirty="0">
              <a:solidFill>
                <a:schemeClr val="bg1">
                  <a:alpha val="12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nvSpPr>
        <p:spPr>
          <a:xfrm>
            <a:off x="-31880" y="-12779"/>
            <a:ext cx="5400249" cy="6857638"/>
          </a:xfrm>
          <a:prstGeom prst="rect">
            <a:avLst/>
          </a:prstGeom>
          <a:solidFill>
            <a:srgbClr val="295BD6">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3" name="文本框 2"/>
          <p:cNvSpPr txBox="1"/>
          <p:nvPr userDrawn="1"/>
        </p:nvSpPr>
        <p:spPr>
          <a:xfrm>
            <a:off x="1104260" y="2766429"/>
            <a:ext cx="3128010" cy="829945"/>
          </a:xfrm>
          <a:prstGeom prst="rect">
            <a:avLst/>
          </a:prstGeom>
        </p:spPr>
        <p:txBody>
          <a:bodyPr wrap="none" rtlCol="0">
            <a:spAutoFit/>
          </a:bodyPr>
          <a:p>
            <a:pPr algn="ctr"/>
            <a:r>
              <a:rPr lang="en-US" altLang="zh-CN" sz="4800" b="1">
                <a:solidFill>
                  <a:srgbClr val="FFFFFF"/>
                </a:solidFill>
              </a:rPr>
              <a:t>CONTENT</a:t>
            </a:r>
            <a:endParaRPr lang="zh-CN" altLang="en-US" sz="4800" b="1">
              <a:solidFill>
                <a:srgbClr val="FFFFFF"/>
              </a:solidFill>
            </a:endParaRPr>
          </a:p>
        </p:txBody>
      </p:sp>
      <p:sp>
        <p:nvSpPr>
          <p:cNvPr id="4" name="文本框 3"/>
          <p:cNvSpPr txBox="1"/>
          <p:nvPr userDrawn="1"/>
        </p:nvSpPr>
        <p:spPr>
          <a:xfrm>
            <a:off x="6204391" y="1388123"/>
            <a:ext cx="3841115" cy="460375"/>
          </a:xfrm>
          <a:prstGeom prst="rect">
            <a:avLst/>
          </a:prstGeom>
        </p:spPr>
        <p:txBody>
          <a:bodyPr wrap="none" rtlCol="0">
            <a:spAutoFit/>
          </a:bodyPr>
          <a:p>
            <a:r>
              <a:rPr lang="en-US" altLang="zh-CN" sz="2400" b="1">
                <a:solidFill>
                  <a:srgbClr val="5883F0"/>
                </a:solidFill>
              </a:rPr>
              <a:t>1.  Research Background</a:t>
            </a:r>
            <a:endParaRPr lang="zh-CN" altLang="en-US" sz="2400" b="1">
              <a:solidFill>
                <a:srgbClr val="5883F0"/>
              </a:solidFill>
            </a:endParaRPr>
          </a:p>
        </p:txBody>
      </p:sp>
      <p:sp>
        <p:nvSpPr>
          <p:cNvPr id="5" name="文本框 4"/>
          <p:cNvSpPr txBox="1"/>
          <p:nvPr userDrawn="1"/>
        </p:nvSpPr>
        <p:spPr>
          <a:xfrm>
            <a:off x="6204391" y="2182876"/>
            <a:ext cx="3731895" cy="460375"/>
          </a:xfrm>
          <a:prstGeom prst="rect">
            <a:avLst/>
          </a:prstGeom>
        </p:spPr>
        <p:txBody>
          <a:bodyPr wrap="none" rtlCol="0">
            <a:spAutoFit/>
          </a:bodyPr>
          <a:p>
            <a:pPr algn="l"/>
            <a:r>
              <a:rPr lang="en-US" altLang="zh-CN" sz="2400" b="1">
                <a:solidFill>
                  <a:srgbClr val="5883F0"/>
                </a:solidFill>
              </a:rPr>
              <a:t>2.  Related Technologies</a:t>
            </a:r>
            <a:endParaRPr lang="zh-CN" altLang="en-US" sz="2400" b="1">
              <a:solidFill>
                <a:srgbClr val="5883F0"/>
              </a:solidFill>
            </a:endParaRPr>
          </a:p>
        </p:txBody>
      </p:sp>
      <p:sp>
        <p:nvSpPr>
          <p:cNvPr id="6" name="文本框 5"/>
          <p:cNvSpPr txBox="1"/>
          <p:nvPr userDrawn="1"/>
        </p:nvSpPr>
        <p:spPr>
          <a:xfrm>
            <a:off x="6204391" y="3012821"/>
            <a:ext cx="5566410" cy="460375"/>
          </a:xfrm>
          <a:prstGeom prst="rect">
            <a:avLst/>
          </a:prstGeom>
        </p:spPr>
        <p:txBody>
          <a:bodyPr wrap="none" rtlCol="0">
            <a:spAutoFit/>
          </a:bodyPr>
          <a:p>
            <a:pPr algn="l"/>
            <a:r>
              <a:rPr lang="en-US" altLang="zh-CN" sz="2400" b="1">
                <a:solidFill>
                  <a:srgbClr val="5883F0"/>
                </a:solidFill>
              </a:rPr>
              <a:t>3.  Attack Detection and Visualization</a:t>
            </a:r>
            <a:endParaRPr lang="zh-CN" altLang="en-US" sz="2400" b="1">
              <a:solidFill>
                <a:srgbClr val="5883F0"/>
              </a:solidFill>
            </a:endParaRPr>
          </a:p>
        </p:txBody>
      </p:sp>
      <p:sp>
        <p:nvSpPr>
          <p:cNvPr id="8" name="文本框 7"/>
          <p:cNvSpPr txBox="1"/>
          <p:nvPr userDrawn="1"/>
        </p:nvSpPr>
        <p:spPr>
          <a:xfrm>
            <a:off x="6204391" y="3842925"/>
            <a:ext cx="2264410" cy="460375"/>
          </a:xfrm>
          <a:prstGeom prst="rect">
            <a:avLst/>
          </a:prstGeom>
        </p:spPr>
        <p:txBody>
          <a:bodyPr wrap="none" rtlCol="0">
            <a:spAutoFit/>
          </a:bodyPr>
          <a:p>
            <a:pPr algn="l"/>
            <a:r>
              <a:rPr lang="en-US" altLang="zh-CN" sz="2400" b="1">
                <a:solidFill>
                  <a:srgbClr val="5883F0"/>
                </a:solidFill>
              </a:rPr>
              <a:t>4.  Conclusion</a:t>
            </a:r>
            <a:endParaRPr lang="zh-CN" altLang="en-US" sz="2400" b="1">
              <a:solidFill>
                <a:srgbClr val="5883F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3674087" cy="344092"/>
          </a:xfrm>
        </p:spPr>
        <p:txBody>
          <a:bodyPr/>
          <a:p>
            <a:r>
              <a:rPr lang="zh-CN" altLang="en-US"/>
              <a:t>1.  Research Background</a:t>
            </a:r>
            <a:endParaRPr lang="zh-CN" altLang="en-US"/>
          </a:p>
        </p:txBody>
      </p:sp>
      <p:sp>
        <p:nvSpPr>
          <p:cNvPr id="3" name="文本占位符 2"/>
          <p:cNvSpPr>
            <a:spLocks noGrp="1"/>
          </p:cNvSpPr>
          <p:nvPr>
            <p:ph type="body" sz="quarter" idx="11"/>
          </p:nvPr>
        </p:nvSpPr>
        <p:spPr/>
        <p:txBody>
          <a:bodyPr/>
          <a:p>
            <a:endParaRPr lang="zh-CN" altLang="en-US"/>
          </a:p>
        </p:txBody>
      </p:sp>
      <p:sp>
        <p:nvSpPr>
          <p:cNvPr id="4" name="矩形 3"/>
          <p:cNvSpPr/>
          <p:nvPr userDrawn="1"/>
        </p:nvSpPr>
        <p:spPr>
          <a:xfrm>
            <a:off x="10996473" y="99412"/>
            <a:ext cx="1012031" cy="345281"/>
          </a:xfrm>
          <a:prstGeom prst="rect">
            <a:avLst/>
          </a:prstGeom>
          <a:solidFill>
            <a:srgbClr val="295BD6">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8" name="文本框 7"/>
          <p:cNvSpPr txBox="1"/>
          <p:nvPr/>
        </p:nvSpPr>
        <p:spPr>
          <a:xfrm>
            <a:off x="6218396" y="1697950"/>
            <a:ext cx="7315200" cy="368300"/>
          </a:xfrm>
          <a:prstGeom prst="rect">
            <a:avLst/>
          </a:prstGeom>
          <a:noFill/>
        </p:spPr>
        <p:txBody>
          <a:bodyPr wrap="square" rtlCol="0" anchor="t">
            <a:spAutoFit/>
          </a:bodyPr>
          <a:p>
            <a:endParaRPr lang="zh-CN" altLang="en-US"/>
          </a:p>
        </p:txBody>
      </p:sp>
      <p:grpSp>
        <p:nvGrpSpPr>
          <p:cNvPr id="24" name="组合 23"/>
          <p:cNvGrpSpPr/>
          <p:nvPr userDrawn="1"/>
        </p:nvGrpSpPr>
        <p:grpSpPr>
          <a:xfrm>
            <a:off x="579120" y="728980"/>
            <a:ext cx="9491345" cy="2168525"/>
            <a:chOff x="912" y="1148"/>
            <a:chExt cx="14947" cy="3415"/>
          </a:xfrm>
        </p:grpSpPr>
        <p:sp>
          <p:nvSpPr>
            <p:cNvPr id="6" name="文本框 5"/>
            <p:cNvSpPr txBox="1"/>
            <p:nvPr userDrawn="1"/>
          </p:nvSpPr>
          <p:spPr>
            <a:xfrm>
              <a:off x="3745" y="2406"/>
              <a:ext cx="12115" cy="1657"/>
            </a:xfrm>
            <a:prstGeom prst="rect">
              <a:avLst/>
            </a:prstGeom>
          </p:spPr>
          <p:txBody>
            <a:bodyPr wrap="square" rtlCol="0">
              <a:noAutofit/>
            </a:bodyPr>
            <a:p>
              <a:pPr algn="l"/>
              <a:r>
                <a:rPr lang="zh-CN" altLang="en-US" sz="2000"/>
                <a:t>With the widespread application of internet technology, cybersecurity issues have become increasingly prominent. The diversification of cyber-attacks poses threats to national and public interests. </a:t>
              </a:r>
              <a:endParaRPr lang="zh-CN" altLang="en-US" sz="2000"/>
            </a:p>
            <a:p>
              <a:pPr algn="l"/>
              <a:endParaRPr lang="zh-CN" altLang="en-US" sz="2000"/>
            </a:p>
          </p:txBody>
        </p:sp>
        <p:pic>
          <p:nvPicPr>
            <p:cNvPr id="7" name="图片 6" descr="upload_post_object_v2_1456220170"/>
            <p:cNvPicPr>
              <a:picLocks noChangeAspect="1"/>
            </p:cNvPicPr>
            <p:nvPr/>
          </p:nvPicPr>
          <p:blipFill>
            <a:blip r:embed="rId1"/>
            <a:srcRect b="6054"/>
            <a:stretch>
              <a:fillRect/>
            </a:stretch>
          </p:blipFill>
          <p:spPr>
            <a:xfrm>
              <a:off x="912" y="2139"/>
              <a:ext cx="2580" cy="2424"/>
            </a:xfrm>
            <a:prstGeom prst="rect">
              <a:avLst/>
            </a:prstGeom>
          </p:spPr>
        </p:pic>
        <p:sp>
          <p:nvSpPr>
            <p:cNvPr id="11" name="文本框 10"/>
            <p:cNvSpPr txBox="1"/>
            <p:nvPr userDrawn="1"/>
          </p:nvSpPr>
          <p:spPr>
            <a:xfrm>
              <a:off x="912" y="1148"/>
              <a:ext cx="3088" cy="725"/>
            </a:xfrm>
            <a:prstGeom prst="rect">
              <a:avLst/>
            </a:prstGeom>
          </p:spPr>
          <p:txBody>
            <a:bodyPr wrap="none" rtlCol="0">
              <a:spAutoFit/>
            </a:bodyPr>
            <a:p>
              <a:pPr algn="l"/>
              <a:r>
                <a:rPr lang="zh-CN" altLang="en-US" sz="2400" b="1">
                  <a:solidFill>
                    <a:srgbClr val="5883F0"/>
                  </a:solidFill>
                </a:rPr>
                <a:t>Background</a:t>
              </a:r>
              <a:endParaRPr lang="zh-CN" altLang="en-US" sz="2400" b="1">
                <a:solidFill>
                  <a:srgbClr val="5883F0"/>
                </a:solidFill>
              </a:endParaRPr>
            </a:p>
          </p:txBody>
        </p:sp>
        <p:cxnSp>
          <p:nvCxnSpPr>
            <p:cNvPr id="12" name="直接连接符 11"/>
            <p:cNvCxnSpPr/>
            <p:nvPr userDrawn="1"/>
          </p:nvCxnSpPr>
          <p:spPr>
            <a:xfrm>
              <a:off x="929" y="1874"/>
              <a:ext cx="14478" cy="0"/>
            </a:xfrm>
            <a:prstGeom prst="line">
              <a:avLst/>
            </a:prstGeom>
            <a:ln w="19050" cap="flat" cmpd="sng" algn="ctr">
              <a:solidFill>
                <a:srgbClr val="5B9BD5">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userDrawn="1"/>
        </p:nvGrpSpPr>
        <p:grpSpPr>
          <a:xfrm>
            <a:off x="579120" y="3064510"/>
            <a:ext cx="7959725" cy="3359785"/>
            <a:chOff x="912" y="4826"/>
            <a:chExt cx="12535" cy="5291"/>
          </a:xfrm>
        </p:grpSpPr>
        <p:sp>
          <p:nvSpPr>
            <p:cNvPr id="13" name="文本框 12"/>
            <p:cNvSpPr txBox="1"/>
            <p:nvPr userDrawn="1"/>
          </p:nvSpPr>
          <p:spPr>
            <a:xfrm>
              <a:off x="912" y="4826"/>
              <a:ext cx="9194" cy="725"/>
            </a:xfrm>
            <a:prstGeom prst="rect">
              <a:avLst/>
            </a:prstGeom>
          </p:spPr>
          <p:txBody>
            <a:bodyPr wrap="none" rtlCol="0">
              <a:spAutoFit/>
            </a:bodyPr>
            <a:p>
              <a:pPr algn="l"/>
              <a:r>
                <a:rPr lang="en-US" altLang="zh-CN" sz="2400" b="1">
                  <a:solidFill>
                    <a:srgbClr val="5883F0"/>
                  </a:solidFill>
                </a:rPr>
                <a:t>C</a:t>
              </a:r>
              <a:r>
                <a:rPr lang="zh-CN" altLang="en-US" sz="2400" b="1">
                  <a:solidFill>
                    <a:srgbClr val="5883F0"/>
                  </a:solidFill>
                </a:rPr>
                <a:t>ybersecurity visualization technology</a:t>
              </a:r>
              <a:endParaRPr lang="zh-CN" altLang="en-US" sz="2400" b="1">
                <a:solidFill>
                  <a:srgbClr val="5883F0"/>
                </a:solidFill>
              </a:endParaRPr>
            </a:p>
          </p:txBody>
        </p:sp>
        <p:cxnSp>
          <p:nvCxnSpPr>
            <p:cNvPr id="14" name="直接连接符 13"/>
            <p:cNvCxnSpPr/>
            <p:nvPr userDrawn="1"/>
          </p:nvCxnSpPr>
          <p:spPr>
            <a:xfrm>
              <a:off x="929" y="5552"/>
              <a:ext cx="10624" cy="0"/>
            </a:xfrm>
            <a:prstGeom prst="line">
              <a:avLst/>
            </a:prstGeom>
            <a:ln w="19050" cap="flat" cmpd="sng" algn="ctr">
              <a:solidFill>
                <a:srgbClr val="5B9BD5">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5" name="图片 14" descr="upload_post_object_v2_1628092941"/>
            <p:cNvPicPr>
              <a:picLocks noChangeAspect="1"/>
            </p:cNvPicPr>
            <p:nvPr/>
          </p:nvPicPr>
          <p:blipFill>
            <a:blip r:embed="rId2"/>
            <a:srcRect b="7107"/>
            <a:stretch>
              <a:fillRect/>
            </a:stretch>
          </p:blipFill>
          <p:spPr>
            <a:xfrm>
              <a:off x="1900" y="5933"/>
              <a:ext cx="1845" cy="1714"/>
            </a:xfrm>
            <a:prstGeom prst="rect">
              <a:avLst/>
            </a:prstGeom>
          </p:spPr>
        </p:pic>
        <p:sp>
          <p:nvSpPr>
            <p:cNvPr id="16" name="文本框 15"/>
            <p:cNvSpPr txBox="1"/>
            <p:nvPr userDrawn="1"/>
          </p:nvSpPr>
          <p:spPr>
            <a:xfrm>
              <a:off x="929" y="7647"/>
              <a:ext cx="3788" cy="580"/>
            </a:xfrm>
            <a:prstGeom prst="rect">
              <a:avLst/>
            </a:prstGeom>
          </p:spPr>
          <p:txBody>
            <a:bodyPr wrap="none" rtlCol="0">
              <a:spAutoFit/>
            </a:bodyPr>
            <a:p>
              <a:pPr algn="l"/>
              <a:r>
                <a:rPr lang="zh-CN" altLang="en-US"/>
                <a:t>complex network data</a:t>
              </a:r>
              <a:endParaRPr lang="zh-CN" altLang="en-US"/>
            </a:p>
          </p:txBody>
        </p:sp>
        <p:sp>
          <p:nvSpPr>
            <p:cNvPr id="17" name="文本框 16"/>
            <p:cNvSpPr txBox="1"/>
            <p:nvPr userDrawn="1"/>
          </p:nvSpPr>
          <p:spPr>
            <a:xfrm>
              <a:off x="6223" y="7647"/>
              <a:ext cx="3068" cy="580"/>
            </a:xfrm>
            <a:prstGeom prst="rect">
              <a:avLst/>
            </a:prstGeom>
          </p:spPr>
          <p:txBody>
            <a:bodyPr wrap="none" rtlCol="0">
              <a:spAutoFit/>
            </a:bodyPr>
            <a:p>
              <a:pPr algn="l"/>
              <a:r>
                <a:rPr lang="zh-CN" altLang="en-US"/>
                <a:t>graphical manner</a:t>
              </a:r>
              <a:endParaRPr lang="zh-CN" altLang="en-US"/>
            </a:p>
          </p:txBody>
        </p:sp>
        <p:pic>
          <p:nvPicPr>
            <p:cNvPr id="18" name="图片 17" descr="upload_post_object_v2_2453964794"/>
            <p:cNvPicPr>
              <a:picLocks noChangeAspect="1"/>
            </p:cNvPicPr>
            <p:nvPr/>
          </p:nvPicPr>
          <p:blipFill>
            <a:blip r:embed="rId3"/>
            <a:stretch>
              <a:fillRect/>
            </a:stretch>
          </p:blipFill>
          <p:spPr>
            <a:xfrm>
              <a:off x="5982" y="5933"/>
              <a:ext cx="3367" cy="1714"/>
            </a:xfrm>
            <a:prstGeom prst="rect">
              <a:avLst/>
            </a:prstGeom>
          </p:spPr>
        </p:pic>
        <p:sp>
          <p:nvSpPr>
            <p:cNvPr id="19" name="右箭头 18"/>
            <p:cNvSpPr/>
            <p:nvPr userDrawn="1"/>
          </p:nvSpPr>
          <p:spPr>
            <a:xfrm>
              <a:off x="4095" y="6407"/>
              <a:ext cx="1542" cy="765"/>
            </a:xfrm>
            <a:prstGeom prst="rightArrow">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20" name="文本框 19"/>
            <p:cNvSpPr txBox="1"/>
            <p:nvPr userDrawn="1"/>
          </p:nvSpPr>
          <p:spPr>
            <a:xfrm>
              <a:off x="929" y="8229"/>
              <a:ext cx="12518" cy="1888"/>
            </a:xfrm>
            <a:prstGeom prst="rect">
              <a:avLst/>
            </a:prstGeom>
          </p:spPr>
          <p:txBody>
            <a:bodyPr wrap="none" rtlCol="0">
              <a:spAutoFit/>
            </a:bodyPr>
            <a:p>
              <a:pPr marL="285750" indent="-285750" algn="l">
                <a:buChar char="•"/>
              </a:pPr>
              <a:r>
                <a:rPr lang="zh-CN" altLang="en-US" b="1">
                  <a:solidFill>
                    <a:srgbClr val="5883F0"/>
                  </a:solidFill>
                </a:rPr>
                <a:t> identifying abnormal behaviors and potential attack patterns</a:t>
              </a:r>
              <a:endParaRPr lang="zh-CN" altLang="en-US" b="1">
                <a:solidFill>
                  <a:srgbClr val="5883F0"/>
                </a:solidFill>
              </a:endParaRPr>
            </a:p>
            <a:p>
              <a:pPr marL="285750" indent="-285750" algn="l">
                <a:buChar char="•"/>
              </a:pPr>
              <a:r>
                <a:rPr lang="zh-CN" altLang="en-US" b="1">
                  <a:solidFill>
                    <a:srgbClr val="5883F0"/>
                  </a:solidFill>
                </a:rPr>
                <a:t>enhancing the accuracy and efficiency of network anomaly detection</a:t>
              </a:r>
              <a:endParaRPr lang="zh-CN" altLang="en-US" b="1">
                <a:solidFill>
                  <a:srgbClr val="5883F0"/>
                </a:solidFill>
              </a:endParaRPr>
            </a:p>
            <a:p>
              <a:pPr marL="285750" indent="-285750" algn="l">
                <a:buChar char="•"/>
              </a:pPr>
              <a:r>
                <a:rPr lang="zh-CN" altLang="en-US" b="1">
                  <a:solidFill>
                    <a:srgbClr val="5883F0"/>
                  </a:solidFill>
                </a:rPr>
                <a:t>reducing false positives and false negatives</a:t>
              </a:r>
              <a:endParaRPr lang="zh-CN" altLang="en-US" b="1">
                <a:solidFill>
                  <a:srgbClr val="5883F0"/>
                </a:solidFill>
              </a:endParaRPr>
            </a:p>
            <a:p>
              <a:pPr marL="285750" indent="-285750" algn="l">
                <a:buChar char="•"/>
              </a:pPr>
              <a:r>
                <a:rPr lang="zh-CN" altLang="en-US" b="1">
                  <a:solidFill>
                    <a:srgbClr val="5883F0"/>
                  </a:solidFill>
                </a:rPr>
                <a:t>strengthening cybersecurity defense capabilities</a:t>
              </a:r>
              <a:endParaRPr lang="zh-CN" altLang="en-US" b="1">
                <a:solidFill>
                  <a:srgbClr val="5883F0"/>
                </a:solidFill>
              </a:endParaRPr>
            </a:p>
          </p:txBody>
        </p:sp>
      </p:grpSp>
      <p:grpSp>
        <p:nvGrpSpPr>
          <p:cNvPr id="27" name="组合 26"/>
          <p:cNvGrpSpPr/>
          <p:nvPr userDrawn="1"/>
        </p:nvGrpSpPr>
        <p:grpSpPr>
          <a:xfrm>
            <a:off x="7844790" y="3064510"/>
            <a:ext cx="4062730" cy="2822575"/>
            <a:chOff x="12354" y="4826"/>
            <a:chExt cx="6398" cy="4445"/>
          </a:xfrm>
        </p:grpSpPr>
        <p:cxnSp>
          <p:nvCxnSpPr>
            <p:cNvPr id="21" name="直接连接符 20"/>
            <p:cNvCxnSpPr/>
            <p:nvPr userDrawn="1"/>
          </p:nvCxnSpPr>
          <p:spPr>
            <a:xfrm>
              <a:off x="12354" y="5552"/>
              <a:ext cx="6124" cy="0"/>
            </a:xfrm>
            <a:prstGeom prst="line">
              <a:avLst/>
            </a:prstGeom>
            <a:ln w="19050" cap="flat" cmpd="sng" algn="ctr">
              <a:solidFill>
                <a:srgbClr val="5B9BD5">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12354" y="4826"/>
              <a:ext cx="4795" cy="725"/>
            </a:xfrm>
            <a:prstGeom prst="rect">
              <a:avLst/>
            </a:prstGeom>
          </p:spPr>
          <p:txBody>
            <a:bodyPr wrap="none" rtlCol="0">
              <a:spAutoFit/>
            </a:bodyPr>
            <a:p>
              <a:pPr algn="l"/>
              <a:r>
                <a:rPr lang="en-US" altLang="zh-CN" sz="2400" b="1">
                  <a:solidFill>
                    <a:srgbClr val="5883F0"/>
                  </a:solidFill>
                </a:rPr>
                <a:t>About this research</a:t>
              </a:r>
              <a:endParaRPr lang="en-US" altLang="zh-CN" sz="2400" b="1">
                <a:solidFill>
                  <a:srgbClr val="5883F0"/>
                </a:solidFill>
              </a:endParaRPr>
            </a:p>
          </p:txBody>
        </p:sp>
        <p:sp>
          <p:nvSpPr>
            <p:cNvPr id="23" name="文本框 22"/>
            <p:cNvSpPr txBox="1"/>
            <p:nvPr userDrawn="1"/>
          </p:nvSpPr>
          <p:spPr>
            <a:xfrm>
              <a:off x="12354" y="5933"/>
              <a:ext cx="6398" cy="3338"/>
            </a:xfrm>
            <a:prstGeom prst="rect">
              <a:avLst/>
            </a:prstGeom>
          </p:spPr>
          <p:txBody>
            <a:bodyPr wrap="square" rtlCol="0">
              <a:noAutofit/>
            </a:bodyPr>
            <a:p>
              <a:pPr marL="285750" indent="-285750" algn="l">
                <a:buChar char="•"/>
              </a:pPr>
              <a:r>
                <a:rPr lang="zh-CN" altLang="en-US" b="1">
                  <a:solidFill>
                    <a:srgbClr val="5883F0"/>
                  </a:solidFill>
                </a:rPr>
                <a:t> the relevant theories and technologies of cybersecurity visualization systems</a:t>
              </a:r>
              <a:endParaRPr lang="zh-CN" altLang="en-US" b="1">
                <a:solidFill>
                  <a:srgbClr val="5883F0"/>
                </a:solidFill>
              </a:endParaRPr>
            </a:p>
            <a:p>
              <a:pPr marL="285750" indent="-285750" algn="l">
                <a:buChar char="•"/>
              </a:pPr>
              <a:r>
                <a:rPr lang="zh-CN" altLang="en-US" b="1">
                  <a:solidFill>
                    <a:srgbClr val="5883F0"/>
                  </a:solidFill>
                </a:rPr>
                <a:t>contributing to the improvement of cybersecurity defense levels</a:t>
              </a:r>
              <a:endParaRPr lang="zh-CN" altLang="en-US" b="1">
                <a:solidFill>
                  <a:srgbClr val="5883F0"/>
                </a:solidFill>
              </a:endParaRPr>
            </a:p>
            <a:p>
              <a:pPr marL="285750" indent="-285750" algn="l">
                <a:buChar char="•"/>
              </a:pPr>
              <a:r>
                <a:rPr lang="zh-CN" altLang="en-US" b="1">
                  <a:solidFill>
                    <a:srgbClr val="5883F0"/>
                  </a:solidFill>
                </a:rPr>
                <a:t>and the protection of national and public interests</a:t>
              </a:r>
              <a:endParaRPr lang="zh-CN" altLang="en-US" b="1">
                <a:solidFill>
                  <a:srgbClr val="5883F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3495493" cy="344092"/>
          </a:xfrm>
        </p:spPr>
        <p:txBody>
          <a:bodyPr/>
          <a:p>
            <a:r>
              <a:rPr lang="zh-CN" altLang="en-US"/>
              <a:t>2.  Related Technologies</a:t>
            </a:r>
            <a:endParaRPr lang="zh-CN" altLang="en-US"/>
          </a:p>
        </p:txBody>
      </p:sp>
      <p:sp>
        <p:nvSpPr>
          <p:cNvPr id="3" name="文本占位符 2"/>
          <p:cNvSpPr>
            <a:spLocks noGrp="1"/>
          </p:cNvSpPr>
          <p:nvPr>
            <p:ph type="body" sz="quarter" idx="11"/>
          </p:nvPr>
        </p:nvSpPr>
        <p:spPr>
          <a:xfrm>
            <a:off x="3977229" y="99416"/>
            <a:ext cx="2781118" cy="344092"/>
          </a:xfrm>
        </p:spPr>
        <p:txBody>
          <a:bodyPr/>
          <a:p>
            <a:r>
              <a:rPr lang="zh-CN" altLang="en-US"/>
              <a:t>Common Attack Methods</a:t>
            </a:r>
            <a:endParaRPr lang="zh-CN" altLang="en-US"/>
          </a:p>
        </p:txBody>
      </p:sp>
      <p:sp>
        <p:nvSpPr>
          <p:cNvPr id="4" name="文本框 3"/>
          <p:cNvSpPr txBox="1"/>
          <p:nvPr userDrawn="1"/>
        </p:nvSpPr>
        <p:spPr>
          <a:xfrm>
            <a:off x="429595" y="808033"/>
            <a:ext cx="5363695" cy="2219302"/>
          </a:xfrm>
          <a:prstGeom prst="rect">
            <a:avLst/>
          </a:prstGeom>
        </p:spPr>
        <p:txBody>
          <a:bodyPr wrap="square" rtlCol="0">
            <a:noAutofit/>
          </a:bodyPr>
          <a:p>
            <a:pPr algn="l"/>
            <a:r>
              <a:rPr lang="zh-CN" altLang="en-US" sz="2000" b="1"/>
              <a:t>Port Scan (PortScan)</a:t>
            </a:r>
            <a:endParaRPr lang="zh-CN" altLang="en-US" sz="2000" b="1"/>
          </a:p>
          <a:p>
            <a:pPr algn="l"/>
            <a:r>
              <a:rPr lang="zh-CN" altLang="en-US" sz="2000"/>
              <a:t>A common network </a:t>
            </a:r>
            <a:r>
              <a:rPr lang="en-US" altLang="zh-CN" sz="2000">
                <a:solidFill>
                  <a:schemeClr val="tx1"/>
                </a:solidFill>
              </a:rPr>
              <a:t>detect</a:t>
            </a:r>
            <a:r>
              <a:rPr lang="zh-CN" altLang="en-US" sz="2000"/>
              <a:t> technique where attackers use port scanning tools to understand the services and security vulnerabilities of the target system. </a:t>
            </a:r>
            <a:endParaRPr lang="zh-CN" altLang="en-US" sz="2000"/>
          </a:p>
          <a:p>
            <a:pPr algn="l"/>
            <a:r>
              <a:rPr lang="zh-CN" altLang="en-US" sz="2000"/>
              <a:t>By analyzing the feedback, port scanning can reveal the characteristics and vulnerability information of the target system.</a:t>
            </a:r>
            <a:endParaRPr lang="zh-CN" altLang="en-US" sz="2000"/>
          </a:p>
          <a:p>
            <a:pPr algn="l"/>
            <a:endParaRPr lang="zh-CN" altLang="en-US" sz="2000"/>
          </a:p>
          <a:p>
            <a:pPr algn="l"/>
            <a:endParaRPr lang="zh-CN" altLang="en-US" sz="2000"/>
          </a:p>
          <a:p>
            <a:pPr algn="l"/>
            <a:endParaRPr lang="zh-CN" altLang="en-US" sz="2000"/>
          </a:p>
          <a:p>
            <a:pPr algn="l"/>
            <a:endParaRPr lang="zh-CN" altLang="en-US" sz="2000"/>
          </a:p>
        </p:txBody>
      </p:sp>
      <p:sp>
        <p:nvSpPr>
          <p:cNvPr id="10" name="文本框 9"/>
          <p:cNvSpPr txBox="1"/>
          <p:nvPr userDrawn="1"/>
        </p:nvSpPr>
        <p:spPr>
          <a:xfrm>
            <a:off x="6044242" y="808077"/>
            <a:ext cx="5377815" cy="5661267"/>
          </a:xfrm>
          <a:prstGeom prst="rect">
            <a:avLst/>
          </a:prstGeom>
        </p:spPr>
        <p:txBody>
          <a:bodyPr wrap="square" rtlCol="0">
            <a:noAutofit/>
          </a:bodyPr>
          <a:p>
            <a:pPr algn="l"/>
            <a:r>
              <a:rPr lang="zh-CN" altLang="en-US" sz="2000" b="1"/>
              <a:t>Denial of Service (DoS &amp; DDoS)</a:t>
            </a:r>
            <a:endParaRPr lang="zh-CN" altLang="en-US" sz="2000" b="1"/>
          </a:p>
          <a:p>
            <a:pPr algn="l"/>
            <a:r>
              <a:rPr lang="zh-CN" altLang="en-US" sz="2000"/>
              <a:t>A DoS attack involves the attacker using a flood of connections to increase the target system's load, causing it to be unable to provide services normally. </a:t>
            </a:r>
            <a:endParaRPr lang="zh-CN" altLang="en-US" sz="2000"/>
          </a:p>
          <a:p>
            <a:pPr algn="l"/>
            <a:r>
              <a:rPr lang="zh-CN" altLang="en-US" sz="2000"/>
              <a:t>This type of attack consumes the target system's resources, preventing it from processing legitimate requests.</a:t>
            </a:r>
            <a:endParaRPr lang="zh-CN" altLang="en-US" sz="2000"/>
          </a:p>
          <a:p>
            <a:pPr algn="l"/>
            <a:endParaRPr lang="zh-CN" altLang="en-US" sz="2000"/>
          </a:p>
          <a:p>
            <a:pPr algn="l"/>
            <a:r>
              <a:rPr lang="zh-CN" altLang="en-US" sz="2000" b="1"/>
              <a:t>Brute Force Password Cracking (BruteForce)</a:t>
            </a:r>
            <a:endParaRPr lang="zh-CN" altLang="en-US" sz="2000" b="1"/>
          </a:p>
          <a:p>
            <a:pPr algn="l"/>
            <a:r>
              <a:rPr lang="zh-CN" altLang="en-US" sz="2000"/>
              <a:t>A brute force attack involves an attacker attempting to gain access to a system or service by repeatedly trying different password combinations. </a:t>
            </a:r>
            <a:endParaRPr lang="zh-CN" altLang="en-US" sz="2000"/>
          </a:p>
          <a:p>
            <a:pPr algn="l"/>
            <a:r>
              <a:rPr lang="zh-CN" altLang="en-US" sz="2000"/>
              <a:t>Attackers use automated software to execute a large number of password attempts, typically targeting weak username and password combinations.</a:t>
            </a:r>
            <a:endParaRPr lang="zh-CN" altLang="en-US" sz="2000"/>
          </a:p>
          <a:p>
            <a:pPr algn="l"/>
            <a:endParaRPr lang="zh-CN" altLang="en-US" sz="2000"/>
          </a:p>
        </p:txBody>
      </p:sp>
      <p:grpSp>
        <p:nvGrpSpPr>
          <p:cNvPr id="13" name="组合 12"/>
          <p:cNvGrpSpPr/>
          <p:nvPr userDrawn="1"/>
        </p:nvGrpSpPr>
        <p:grpSpPr>
          <a:xfrm>
            <a:off x="429895" y="3601932"/>
            <a:ext cx="5156200" cy="1457960"/>
            <a:chOff x="677" y="4989"/>
            <a:chExt cx="8120" cy="2296"/>
          </a:xfrm>
        </p:grpSpPr>
        <p:pic>
          <p:nvPicPr>
            <p:cNvPr id="9" name="图片 8" descr="upload_post_object_v2_2577959077"/>
            <p:cNvPicPr>
              <a:picLocks noChangeAspect="1"/>
            </p:cNvPicPr>
            <p:nvPr/>
          </p:nvPicPr>
          <p:blipFill>
            <a:blip r:embed="rId1"/>
            <a:stretch>
              <a:fillRect/>
            </a:stretch>
          </p:blipFill>
          <p:spPr>
            <a:xfrm>
              <a:off x="677" y="4989"/>
              <a:ext cx="8121" cy="2297"/>
            </a:xfrm>
            <a:prstGeom prst="rect">
              <a:avLst/>
            </a:prstGeom>
          </p:spPr>
        </p:pic>
        <p:sp>
          <p:nvSpPr>
            <p:cNvPr id="11" name="文本框 10"/>
            <p:cNvSpPr txBox="1"/>
            <p:nvPr userDrawn="1"/>
          </p:nvSpPr>
          <p:spPr>
            <a:xfrm>
              <a:off x="2370" y="5240"/>
              <a:ext cx="523" cy="1795"/>
            </a:xfrm>
            <a:prstGeom prst="rect">
              <a:avLst/>
            </a:prstGeom>
            <a:solidFill>
              <a:srgbClr val="FFFFFF">
                <a:alpha val="100000"/>
              </a:srgbClr>
            </a:solidFill>
          </p:spPr>
          <p:txBody>
            <a:bodyPr wrap="square" rtlCol="0">
              <a:noAutofit/>
            </a:bodyPr>
            <a:p>
              <a:r>
                <a:rPr lang="en-US" altLang="zh-CN"/>
                <a:t>Port</a:t>
              </a:r>
              <a:endParaRPr lang="zh-CN" altLang="en-US"/>
            </a:p>
          </p:txBody>
        </p:sp>
        <p:sp>
          <p:nvSpPr>
            <p:cNvPr id="12" name="文本框 11"/>
            <p:cNvSpPr txBox="1"/>
            <p:nvPr userDrawn="1"/>
          </p:nvSpPr>
          <p:spPr>
            <a:xfrm>
              <a:off x="6557" y="5240"/>
              <a:ext cx="523" cy="1795"/>
            </a:xfrm>
            <a:prstGeom prst="rect">
              <a:avLst/>
            </a:prstGeom>
            <a:solidFill>
              <a:srgbClr val="FFFFFF">
                <a:alpha val="100000"/>
              </a:srgbClr>
            </a:solidFill>
          </p:spPr>
          <p:txBody>
            <a:bodyPr wrap="square" rtlCol="0">
              <a:noAutofit/>
            </a:bodyPr>
            <a:p>
              <a:r>
                <a:rPr lang="en-US" altLang="zh-CN"/>
                <a:t>Port</a:t>
              </a: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3495493" cy="344092"/>
          </a:xfrm>
        </p:spPr>
        <p:txBody>
          <a:bodyPr/>
          <a:p>
            <a:r>
              <a:rPr lang="zh-CN" altLang="en-US"/>
              <a:t>2.  Related Technologies</a:t>
            </a:r>
            <a:endParaRPr lang="zh-CN" altLang="en-US"/>
          </a:p>
        </p:txBody>
      </p:sp>
      <p:sp>
        <p:nvSpPr>
          <p:cNvPr id="3" name="文本占位符 2"/>
          <p:cNvSpPr>
            <a:spLocks noGrp="1"/>
          </p:cNvSpPr>
          <p:nvPr>
            <p:ph type="body" sz="quarter" idx="11"/>
          </p:nvPr>
        </p:nvSpPr>
        <p:spPr>
          <a:xfrm>
            <a:off x="3977229" y="99416"/>
            <a:ext cx="2781118" cy="344092"/>
          </a:xfrm>
        </p:spPr>
        <p:txBody>
          <a:bodyPr/>
          <a:p>
            <a:r>
              <a:rPr lang="zh-CN" altLang="en-US"/>
              <a:t>Common Attack Methods</a:t>
            </a:r>
            <a:endParaRPr lang="zh-CN" altLang="en-US"/>
          </a:p>
        </p:txBody>
      </p:sp>
      <p:sp>
        <p:nvSpPr>
          <p:cNvPr id="4" name="文本框 3"/>
          <p:cNvSpPr txBox="1"/>
          <p:nvPr userDrawn="1"/>
        </p:nvSpPr>
        <p:spPr>
          <a:xfrm>
            <a:off x="429595" y="808033"/>
            <a:ext cx="11214767" cy="2802255"/>
          </a:xfrm>
          <a:prstGeom prst="rect">
            <a:avLst/>
          </a:prstGeom>
        </p:spPr>
        <p:txBody>
          <a:bodyPr wrap="square" rtlCol="0">
            <a:noAutofit/>
          </a:bodyPr>
          <a:p>
            <a:pPr algn="l"/>
            <a:r>
              <a:rPr lang="zh-CN" altLang="en-US" sz="2000" b="1"/>
              <a:t>Web Attack (Web Attack)</a:t>
            </a:r>
            <a:endParaRPr lang="zh-CN" altLang="en-US" sz="2000" b="1"/>
          </a:p>
          <a:p>
            <a:pPr algn="l"/>
            <a:r>
              <a:rPr lang="zh-CN" altLang="en-US" sz="2000"/>
              <a:t>Web-based attacks are methods that exploit browsers to compromise computer systems. </a:t>
            </a:r>
            <a:endParaRPr lang="zh-CN" altLang="en-US" sz="2000"/>
          </a:p>
          <a:p>
            <a:pPr algn="l"/>
            <a:r>
              <a:rPr lang="zh-CN" altLang="en-US" sz="2000"/>
              <a:t>Attackers often start from legitimate but vulnerable websites and attempt to inject malware into users' systems by exploiting vulnerabilities in the browser.</a:t>
            </a:r>
            <a:endParaRPr lang="zh-CN" altLang="en-US" sz="2000"/>
          </a:p>
          <a:p>
            <a:pPr algn="l"/>
            <a:endParaRPr lang="zh-CN" altLang="en-US" sz="2000"/>
          </a:p>
          <a:p>
            <a:pPr algn="l"/>
            <a:r>
              <a:rPr lang="zh-CN" altLang="en-US" sz="2000" b="1"/>
              <a:t>Botnet (Botnet)</a:t>
            </a:r>
            <a:endParaRPr lang="zh-CN" altLang="en-US" sz="2000" b="1"/>
          </a:p>
          <a:p>
            <a:pPr algn="l"/>
            <a:r>
              <a:rPr lang="zh-CN" altLang="en-US" sz="2000"/>
              <a:t>A botnet refers to a network that uses compromised computers to launch attacks or abuse online services. A botnet consists of multiple zombie computers, a command and control (C&amp;C) server, and zombie hosts.</a:t>
            </a:r>
            <a:endParaRPr lang="zh-CN" altLang="en-US" sz="2000"/>
          </a:p>
        </p:txBody>
      </p:sp>
      <p:pic>
        <p:nvPicPr>
          <p:cNvPr id="6" name="图片 5" descr="upload_post_object_v2_777734071"/>
          <p:cNvPicPr>
            <a:picLocks noChangeAspect="1"/>
          </p:cNvPicPr>
          <p:nvPr/>
        </p:nvPicPr>
        <p:blipFill>
          <a:blip r:embed="rId1"/>
          <a:stretch>
            <a:fillRect/>
          </a:stretch>
        </p:blipFill>
        <p:spPr>
          <a:xfrm>
            <a:off x="3490020" y="3503176"/>
            <a:ext cx="5093849" cy="25713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3495493" cy="344092"/>
          </a:xfrm>
        </p:spPr>
        <p:txBody>
          <a:bodyPr/>
          <a:p>
            <a:r>
              <a:rPr lang="zh-CN" altLang="en-US"/>
              <a:t>2.  Related Technologies</a:t>
            </a:r>
            <a:endParaRPr lang="zh-CN" altLang="en-US"/>
          </a:p>
        </p:txBody>
      </p:sp>
      <p:sp>
        <p:nvSpPr>
          <p:cNvPr id="3" name="文本占位符 2"/>
          <p:cNvSpPr>
            <a:spLocks noGrp="1"/>
          </p:cNvSpPr>
          <p:nvPr>
            <p:ph type="body" sz="quarter" idx="11"/>
          </p:nvPr>
        </p:nvSpPr>
        <p:spPr>
          <a:xfrm>
            <a:off x="3977229" y="99416"/>
            <a:ext cx="3912212" cy="344092"/>
          </a:xfrm>
        </p:spPr>
        <p:txBody>
          <a:bodyPr/>
          <a:p>
            <a:r>
              <a:rPr lang="zh-CN" altLang="en-US"/>
              <a:t>Security Assessment Technologies</a:t>
            </a:r>
            <a:endParaRPr lang="zh-CN" altLang="en-US"/>
          </a:p>
        </p:txBody>
      </p:sp>
      <p:sp>
        <p:nvSpPr>
          <p:cNvPr id="4" name="文本框 3"/>
          <p:cNvSpPr txBox="1"/>
          <p:nvPr userDrawn="1"/>
        </p:nvSpPr>
        <p:spPr>
          <a:xfrm>
            <a:off x="3037064" y="1212846"/>
            <a:ext cx="8071517" cy="4465363"/>
          </a:xfrm>
          <a:prstGeom prst="rect">
            <a:avLst/>
          </a:prstGeom>
        </p:spPr>
        <p:txBody>
          <a:bodyPr wrap="square" rtlCol="0">
            <a:noAutofit/>
          </a:bodyPr>
          <a:p>
            <a:pPr algn="l"/>
            <a:r>
              <a:rPr lang="zh-CN" altLang="en-US" sz="2000" b="1"/>
              <a:t>Statistical Anomaly Detection</a:t>
            </a:r>
            <a:endParaRPr lang="zh-CN" altLang="en-US" sz="2000" b="1"/>
          </a:p>
          <a:p>
            <a:pPr algn="l"/>
            <a:r>
              <a:rPr lang="zh-CN" altLang="en-US" sz="2000"/>
              <a:t>Uses statistical methods to create profiles of normal behavior for objects such as network traffic or host activities. When new events or objects are detected, they are compared against these profiles to determine the degree of anomaly, which can indicate potential intrusions. </a:t>
            </a:r>
            <a:endParaRPr lang="zh-CN" altLang="en-US" sz="2000"/>
          </a:p>
          <a:p>
            <a:pPr algn="l"/>
            <a:endParaRPr lang="zh-CN" altLang="en-US" sz="2000"/>
          </a:p>
          <a:p>
            <a:pPr algn="l"/>
            <a:r>
              <a:rPr lang="zh-CN" altLang="en-US" sz="2000" b="1"/>
              <a:t>Rule-Based Anomaly Detection</a:t>
            </a:r>
            <a:endParaRPr lang="zh-CN" altLang="en-US" sz="2000" b="1"/>
          </a:p>
          <a:p>
            <a:pPr algn="l"/>
            <a:r>
              <a:rPr lang="zh-CN" altLang="en-US" sz="2000"/>
              <a:t>Involves matching collected data against a set of predefined rules to detect specific malicious behaviors or attack patterns. These rules are crafted by security experts based on known attack signatures and vulnerabilities. </a:t>
            </a:r>
            <a:endParaRPr lang="zh-CN" altLang="en-US" sz="2000"/>
          </a:p>
          <a:p>
            <a:pPr algn="l"/>
            <a:endParaRPr lang="zh-CN" altLang="en-US" sz="2000" b="1"/>
          </a:p>
          <a:p>
            <a:pPr algn="l"/>
            <a:r>
              <a:rPr lang="zh-CN" altLang="en-US" sz="2000" b="1"/>
              <a:t>Machine Learning-Based Anomaly Detection</a:t>
            </a:r>
            <a:endParaRPr lang="zh-CN" altLang="en-US" sz="2000" b="1"/>
          </a:p>
          <a:p>
            <a:pPr algn="l"/>
            <a:r>
              <a:rPr lang="zh-CN" altLang="en-US" sz="2000"/>
              <a:t>Utilizes machine learning algorithms to classify traffic into malicious and normal categories. It focuses on data processing and application, improving performance over time through pretraining and model weight updates. </a:t>
            </a:r>
            <a:endParaRPr lang="zh-CN" altLang="en-US" sz="2000"/>
          </a:p>
          <a:p>
            <a:pPr algn="l"/>
            <a:endParaRPr lang="zh-CN" altLang="en-US" sz="2000"/>
          </a:p>
        </p:txBody>
      </p:sp>
      <p:pic>
        <p:nvPicPr>
          <p:cNvPr id="5" name="图片 4" descr="upload_post_object_v2_2024302357"/>
          <p:cNvPicPr>
            <a:picLocks noChangeAspect="1"/>
          </p:cNvPicPr>
          <p:nvPr/>
        </p:nvPicPr>
        <p:blipFill>
          <a:blip r:embed="rId1"/>
          <a:srcRect b="6000"/>
          <a:stretch>
            <a:fillRect/>
          </a:stretch>
        </p:blipFill>
        <p:spPr>
          <a:xfrm>
            <a:off x="1714500" y="4679156"/>
            <a:ext cx="1190625" cy="1119188"/>
          </a:xfrm>
          <a:prstGeom prst="rect">
            <a:avLst/>
          </a:prstGeom>
        </p:spPr>
      </p:pic>
      <p:pic>
        <p:nvPicPr>
          <p:cNvPr id="7" name="图片 6" descr="upload_post_object_v2_2205216149"/>
          <p:cNvPicPr>
            <a:picLocks noChangeAspect="1"/>
          </p:cNvPicPr>
          <p:nvPr/>
        </p:nvPicPr>
        <p:blipFill>
          <a:blip r:embed="rId2"/>
          <a:srcRect b="7333"/>
          <a:stretch>
            <a:fillRect/>
          </a:stretch>
        </p:blipFill>
        <p:spPr>
          <a:xfrm>
            <a:off x="1714500" y="3143250"/>
            <a:ext cx="1190625" cy="1103313"/>
          </a:xfrm>
          <a:prstGeom prst="rect">
            <a:avLst/>
          </a:prstGeom>
        </p:spPr>
      </p:pic>
      <p:pic>
        <p:nvPicPr>
          <p:cNvPr id="8" name="图片 7" descr="upload_post_object_v2_649297069"/>
          <p:cNvPicPr>
            <a:picLocks noChangeAspect="1"/>
          </p:cNvPicPr>
          <p:nvPr/>
        </p:nvPicPr>
        <p:blipFill>
          <a:blip r:embed="rId3"/>
          <a:srcRect b="7647"/>
          <a:stretch>
            <a:fillRect/>
          </a:stretch>
        </p:blipFill>
        <p:spPr>
          <a:xfrm>
            <a:off x="1714500" y="1353073"/>
            <a:ext cx="1190662" cy="10996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System Architecture</a:t>
            </a:r>
          </a:p>
        </p:txBody>
      </p:sp>
      <p:grpSp>
        <p:nvGrpSpPr>
          <p:cNvPr id="13" name="组合 12"/>
          <p:cNvGrpSpPr/>
          <p:nvPr userDrawn="1"/>
        </p:nvGrpSpPr>
        <p:grpSpPr>
          <a:xfrm>
            <a:off x="3432175" y="730885"/>
            <a:ext cx="5993130" cy="5835015"/>
            <a:chOff x="5405" y="1151"/>
            <a:chExt cx="9438" cy="9189"/>
          </a:xfrm>
        </p:grpSpPr>
        <p:pic>
          <p:nvPicPr>
            <p:cNvPr id="1231058404"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405" y="1151"/>
              <a:ext cx="9438" cy="9189"/>
            </a:xfrm>
            <a:prstGeom prst="rect">
              <a:avLst/>
            </a:prstGeom>
            <a:noFill/>
            <a:ln>
              <a:noFill/>
            </a:ln>
          </p:spPr>
        </p:pic>
        <p:sp>
          <p:nvSpPr>
            <p:cNvPr id="6" name="文本框 5"/>
            <p:cNvSpPr txBox="1"/>
            <p:nvPr userDrawn="1"/>
          </p:nvSpPr>
          <p:spPr>
            <a:xfrm>
              <a:off x="7051" y="1151"/>
              <a:ext cx="2609" cy="659"/>
            </a:xfrm>
            <a:prstGeom prst="rect">
              <a:avLst/>
            </a:prstGeom>
            <a:solidFill>
              <a:srgbClr val="D9D9D9">
                <a:alpha val="100000"/>
              </a:srgbClr>
            </a:solidFill>
            <a:ln>
              <a:solidFill>
                <a:srgbClr val="000000"/>
              </a:solidFill>
            </a:ln>
          </p:spPr>
          <p:txBody>
            <a:bodyPr wrap="square" rtlCol="0">
              <a:noAutofit/>
            </a:bodyPr>
            <a:p>
              <a:pPr algn="ctr"/>
              <a:r>
                <a:rPr lang="en-US" altLang="zh-CN" sz="1600" b="1"/>
                <a:t>network data</a:t>
              </a:r>
              <a:endParaRPr lang="zh-CN" altLang="en-US" sz="1600" b="1"/>
            </a:p>
          </p:txBody>
        </p:sp>
        <p:sp>
          <p:nvSpPr>
            <p:cNvPr id="9" name="文本框 8"/>
            <p:cNvSpPr txBox="1"/>
            <p:nvPr userDrawn="1"/>
          </p:nvSpPr>
          <p:spPr>
            <a:xfrm>
              <a:off x="7051" y="9682"/>
              <a:ext cx="2609" cy="659"/>
            </a:xfrm>
            <a:prstGeom prst="rect">
              <a:avLst/>
            </a:prstGeom>
            <a:solidFill>
              <a:srgbClr val="D9D9D9">
                <a:alpha val="100000"/>
              </a:srgbClr>
            </a:solidFill>
            <a:ln>
              <a:solidFill>
                <a:srgbClr val="000000"/>
              </a:solidFill>
            </a:ln>
          </p:spPr>
          <p:txBody>
            <a:bodyPr wrap="square" rtlCol="0">
              <a:noAutofit/>
            </a:bodyPr>
            <a:p>
              <a:pPr algn="ctr"/>
              <a:r>
                <a:rPr lang="zh-CN" altLang="en-US" sz="1600" b="1"/>
                <a:t>Visualization</a:t>
              </a:r>
              <a:endParaRPr lang="zh-CN" altLang="en-US" sz="1600" b="1"/>
            </a:p>
          </p:txBody>
        </p:sp>
        <p:sp>
          <p:nvSpPr>
            <p:cNvPr id="10" name="文本框 9"/>
            <p:cNvSpPr txBox="1"/>
            <p:nvPr userDrawn="1"/>
          </p:nvSpPr>
          <p:spPr>
            <a:xfrm>
              <a:off x="5510" y="4229"/>
              <a:ext cx="2951" cy="856"/>
            </a:xfrm>
            <a:prstGeom prst="rect">
              <a:avLst/>
            </a:prstGeom>
            <a:solidFill>
              <a:srgbClr val="000000">
                <a:alpha val="100000"/>
              </a:srgbClr>
            </a:solidFill>
          </p:spPr>
          <p:txBody>
            <a:bodyPr wrap="square" rtlCol="0">
              <a:noAutofit/>
            </a:bodyPr>
            <a:p>
              <a:pPr algn="l"/>
              <a:r>
                <a:rPr lang="zh-CN" altLang="en-US" sz="1400">
                  <a:solidFill>
                    <a:srgbClr val="FFFFFF"/>
                  </a:solidFill>
                </a:rPr>
                <a:t>Rule-Based Anomaly Detection</a:t>
              </a:r>
              <a:endParaRPr lang="zh-CN" altLang="en-US" sz="1400">
                <a:solidFill>
                  <a:srgbClr val="FFFFFF"/>
                </a:solidFill>
              </a:endParaRPr>
            </a:p>
          </p:txBody>
        </p:sp>
        <p:sp>
          <p:nvSpPr>
            <p:cNvPr id="11" name="文本框 10"/>
            <p:cNvSpPr txBox="1"/>
            <p:nvPr userDrawn="1"/>
          </p:nvSpPr>
          <p:spPr>
            <a:xfrm>
              <a:off x="8649" y="4229"/>
              <a:ext cx="2963" cy="856"/>
            </a:xfrm>
            <a:prstGeom prst="rect">
              <a:avLst/>
            </a:prstGeom>
            <a:solidFill>
              <a:srgbClr val="000000">
                <a:alpha val="100000"/>
              </a:srgbClr>
            </a:solidFill>
          </p:spPr>
          <p:txBody>
            <a:bodyPr wrap="square" rtlCol="0">
              <a:noAutofit/>
            </a:bodyPr>
            <a:p>
              <a:pPr algn="l"/>
              <a:r>
                <a:rPr lang="zh-CN" altLang="en-US" sz="1200">
                  <a:solidFill>
                    <a:srgbClr val="FFFFFF"/>
                  </a:solidFill>
                </a:rPr>
                <a:t>Machine Learning-Based Anomaly Detection</a:t>
              </a:r>
              <a:endParaRPr lang="zh-CN" altLang="en-US" sz="1200">
                <a:solidFill>
                  <a:srgbClr val="FFFFFF"/>
                </a:solidFill>
              </a:endParaRPr>
            </a:p>
          </p:txBody>
        </p:sp>
        <p:sp>
          <p:nvSpPr>
            <p:cNvPr id="12" name="文本框 11"/>
            <p:cNvSpPr txBox="1"/>
            <p:nvPr userDrawn="1"/>
          </p:nvSpPr>
          <p:spPr>
            <a:xfrm>
              <a:off x="11799" y="4229"/>
              <a:ext cx="2951" cy="856"/>
            </a:xfrm>
            <a:prstGeom prst="rect">
              <a:avLst/>
            </a:prstGeom>
            <a:solidFill>
              <a:srgbClr val="000000">
                <a:alpha val="100000"/>
              </a:srgbClr>
            </a:solidFill>
          </p:spPr>
          <p:txBody>
            <a:bodyPr wrap="square" rtlCol="0">
              <a:noAutofit/>
            </a:bodyPr>
            <a:p>
              <a:pPr algn="l"/>
              <a:r>
                <a:rPr lang="en-US" altLang="zh-CN" sz="1400">
                  <a:solidFill>
                    <a:srgbClr val="FFFFFF"/>
                  </a:solidFill>
                </a:rPr>
                <a:t>Device Information Collection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Dataset and Visualization tech</a:t>
            </a:r>
            <a:endParaRPr lang="en-US" altLang="zh-CN">
              <a:solidFill>
                <a:srgbClr val="FFFFFF"/>
              </a:solidFill>
            </a:endParaRPr>
          </a:p>
        </p:txBody>
      </p:sp>
      <p:sp>
        <p:nvSpPr>
          <p:cNvPr id="4" name="文本框 3"/>
          <p:cNvSpPr txBox="1"/>
          <p:nvPr userDrawn="1"/>
        </p:nvSpPr>
        <p:spPr>
          <a:xfrm>
            <a:off x="649941" y="1075725"/>
            <a:ext cx="9668002" cy="1573847"/>
          </a:xfrm>
          <a:prstGeom prst="rect">
            <a:avLst/>
          </a:prstGeom>
        </p:spPr>
        <p:txBody>
          <a:bodyPr wrap="square" rtlCol="0">
            <a:noAutofit/>
          </a:bodyPr>
          <a:p>
            <a:r>
              <a:rPr lang="en-US" altLang="zh-CN" sz="2000" b="1"/>
              <a:t>CIC</a:t>
            </a:r>
            <a:r>
              <a:rPr lang="zh-CN" altLang="en-US" sz="2000" b="1"/>
              <a:t>-</a:t>
            </a:r>
            <a:r>
              <a:rPr lang="en-US" altLang="zh-CN" sz="2000" b="1"/>
              <a:t>IDS2017</a:t>
            </a:r>
            <a:endParaRPr lang="en-US" altLang="zh-CN" sz="2000" b="1"/>
          </a:p>
          <a:p>
            <a:r>
              <a:rPr lang="en-US" altLang="zh-CN" sz="2000"/>
              <a:t>CICIDS2017  is a widely used dataset for network intrusion detection that is utilized to assess and study the performance of intrusion detection systems. </a:t>
            </a:r>
            <a:r>
              <a:rPr lang="en-US" altLang="zh-CN" sz="2000">
                <a:solidFill>
                  <a:schemeClr val="tx1"/>
                </a:solidFill>
              </a:rPr>
              <a:t>T</a:t>
            </a:r>
            <a:r>
              <a:rPr lang="en-US" altLang="zh-CN" sz="2000"/>
              <a:t>his dataset includes both normal behavior and 14 types of typical intrusive network data streams, conforming to real</a:t>
            </a:r>
            <a:r>
              <a:rPr lang="zh-CN" altLang="en-US" sz="2000"/>
              <a:t>-</a:t>
            </a:r>
            <a:r>
              <a:rPr lang="en-US" altLang="zh-CN" sz="2000"/>
              <a:t>world network scenarios.</a:t>
            </a:r>
            <a:endParaRPr lang="zh-CN" altLang="en-US" sz="2000"/>
          </a:p>
        </p:txBody>
      </p:sp>
      <p:sp>
        <p:nvSpPr>
          <p:cNvPr id="5" name="文本框 4"/>
          <p:cNvSpPr txBox="1"/>
          <p:nvPr userDrawn="1"/>
        </p:nvSpPr>
        <p:spPr>
          <a:xfrm>
            <a:off x="649877" y="3023270"/>
            <a:ext cx="6225395" cy="3311026"/>
          </a:xfrm>
          <a:prstGeom prst="rect">
            <a:avLst/>
          </a:prstGeom>
        </p:spPr>
        <p:txBody>
          <a:bodyPr wrap="square" rtlCol="0">
            <a:noAutofit/>
          </a:bodyPr>
          <a:p>
            <a:r>
              <a:rPr lang="en-US" altLang="zh-CN" sz="2000" b="1"/>
              <a:t>Visualization tech</a:t>
            </a:r>
            <a:endParaRPr lang="zh-CN" altLang="en-US" sz="2000"/>
          </a:p>
          <a:p>
            <a:r>
              <a:rPr lang="zh-CN" altLang="en-US" sz="2000" b="1" i="1"/>
              <a:t>Telegraf</a:t>
            </a:r>
            <a:r>
              <a:rPr lang="zh-CN" altLang="en-US" sz="2000"/>
              <a:t> is a plugin-driven server agent designed to collect and report on a wide variety of metrics. It is capable of integrating directly with containers and systems to extract metrics, events, and log data.</a:t>
            </a:r>
            <a:endParaRPr lang="zh-CN" altLang="en-US" sz="2000"/>
          </a:p>
          <a:p>
            <a:r>
              <a:rPr lang="zh-CN" altLang="en-US" sz="2000" b="1" i="1"/>
              <a:t>InfluxDB</a:t>
            </a:r>
            <a:r>
              <a:rPr lang="zh-CN" altLang="en-US" sz="2000"/>
              <a:t> is an open-source distributed time series database written in Go. It is specifically designed for efficient storage and time series data.</a:t>
            </a:r>
            <a:endParaRPr lang="zh-CN" altLang="en-US" sz="2000"/>
          </a:p>
          <a:p>
            <a:r>
              <a:rPr lang="zh-CN" altLang="en-US" sz="2000" b="1" i="1"/>
              <a:t>Grafana</a:t>
            </a:r>
            <a:r>
              <a:rPr lang="zh-CN" altLang="en-US" sz="2000"/>
              <a:t> is an open-source platform for data visualization and monitoring that is used to display and analyze data in real time. </a:t>
            </a:r>
            <a:endParaRPr lang="zh-CN" altLang="en-US" sz="2000"/>
          </a:p>
        </p:txBody>
      </p:sp>
      <p:grpSp>
        <p:nvGrpSpPr>
          <p:cNvPr id="20" name="组合 19"/>
          <p:cNvGrpSpPr/>
          <p:nvPr userDrawn="1"/>
        </p:nvGrpSpPr>
        <p:grpSpPr>
          <a:xfrm>
            <a:off x="7092950" y="3152775"/>
            <a:ext cx="4639310" cy="3051810"/>
            <a:chOff x="11170" y="4965"/>
            <a:chExt cx="7306" cy="4806"/>
          </a:xfrm>
        </p:grpSpPr>
        <p:pic>
          <p:nvPicPr>
            <p:cNvPr id="1551025355"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1170" y="4965"/>
              <a:ext cx="7307" cy="4807"/>
            </a:xfrm>
            <a:prstGeom prst="rect">
              <a:avLst/>
            </a:prstGeom>
            <a:noFill/>
            <a:ln>
              <a:noFill/>
            </a:ln>
          </p:spPr>
        </p:pic>
        <p:sp>
          <p:nvSpPr>
            <p:cNvPr id="7" name="文本框 6"/>
            <p:cNvSpPr txBox="1"/>
            <p:nvPr userDrawn="1"/>
          </p:nvSpPr>
          <p:spPr>
            <a:xfrm>
              <a:off x="12940" y="5968"/>
              <a:ext cx="858" cy="326"/>
            </a:xfrm>
            <a:prstGeom prst="rect">
              <a:avLst/>
            </a:prstGeom>
            <a:solidFill>
              <a:srgbClr val="FFFFFF">
                <a:alpha val="100000"/>
              </a:srgbClr>
            </a:solidFill>
          </p:spPr>
          <p:txBody>
            <a:bodyPr wrap="square" rtlCol="0">
              <a:noAutofit/>
            </a:bodyPr>
            <a:p>
              <a:r>
                <a:rPr lang="en-US" altLang="zh-CN" sz="800"/>
                <a:t>Pipeline</a:t>
              </a:r>
              <a:endParaRPr lang="zh-CN" altLang="en-US" sz="800"/>
            </a:p>
          </p:txBody>
        </p:sp>
        <p:sp>
          <p:nvSpPr>
            <p:cNvPr id="8" name="文本框 7"/>
            <p:cNvSpPr txBox="1"/>
            <p:nvPr userDrawn="1"/>
          </p:nvSpPr>
          <p:spPr>
            <a:xfrm>
              <a:off x="15647" y="5968"/>
              <a:ext cx="858" cy="326"/>
            </a:xfrm>
            <a:prstGeom prst="rect">
              <a:avLst/>
            </a:prstGeom>
            <a:solidFill>
              <a:srgbClr val="FFFFFF">
                <a:alpha val="100000"/>
              </a:srgbClr>
            </a:solidFill>
          </p:spPr>
          <p:txBody>
            <a:bodyPr wrap="square" rtlCol="0">
              <a:noAutofit/>
            </a:bodyPr>
            <a:p>
              <a:r>
                <a:rPr lang="en-US" altLang="zh-CN" sz="800"/>
                <a:t>Pipeline</a:t>
              </a:r>
              <a:endParaRPr lang="zh-CN" altLang="en-US" sz="800"/>
            </a:p>
          </p:txBody>
        </p:sp>
        <p:sp>
          <p:nvSpPr>
            <p:cNvPr id="14" name="文本框 13"/>
            <p:cNvSpPr txBox="1"/>
            <p:nvPr userDrawn="1"/>
          </p:nvSpPr>
          <p:spPr>
            <a:xfrm>
              <a:off x="15639" y="8337"/>
              <a:ext cx="858" cy="326"/>
            </a:xfrm>
            <a:prstGeom prst="rect">
              <a:avLst/>
            </a:prstGeom>
            <a:solidFill>
              <a:srgbClr val="FFFFFF">
                <a:alpha val="100000"/>
              </a:srgbClr>
            </a:solidFill>
          </p:spPr>
          <p:txBody>
            <a:bodyPr wrap="square" rtlCol="0">
              <a:noAutofit/>
            </a:bodyPr>
            <a:p>
              <a:r>
                <a:rPr lang="en-US" altLang="zh-CN" sz="800"/>
                <a:t>Pipeline</a:t>
              </a:r>
              <a:endParaRPr lang="zh-CN" altLang="en-US" sz="800"/>
            </a:p>
          </p:txBody>
        </p:sp>
        <p:sp>
          <p:nvSpPr>
            <p:cNvPr id="15" name="文本框 14"/>
            <p:cNvSpPr txBox="1"/>
            <p:nvPr userDrawn="1"/>
          </p:nvSpPr>
          <p:spPr>
            <a:xfrm>
              <a:off x="12631" y="8337"/>
              <a:ext cx="858" cy="326"/>
            </a:xfrm>
            <a:prstGeom prst="rect">
              <a:avLst/>
            </a:prstGeom>
            <a:solidFill>
              <a:srgbClr val="FFFFFF">
                <a:alpha val="100000"/>
              </a:srgbClr>
            </a:solidFill>
          </p:spPr>
          <p:txBody>
            <a:bodyPr wrap="square" rtlCol="0">
              <a:noAutofit/>
            </a:bodyPr>
            <a:p>
              <a:r>
                <a:rPr lang="en-US" altLang="zh-CN" sz="800"/>
                <a:t>Pipeline</a:t>
              </a:r>
              <a:endParaRPr lang="zh-CN" altLang="en-US" sz="800"/>
            </a:p>
          </p:txBody>
        </p:sp>
        <p:sp>
          <p:nvSpPr>
            <p:cNvPr id="16" name="矩形 15"/>
            <p:cNvSpPr/>
            <p:nvPr userDrawn="1"/>
          </p:nvSpPr>
          <p:spPr>
            <a:xfrm>
              <a:off x="12202" y="5062"/>
              <a:ext cx="344" cy="212"/>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7" name="矩形 16"/>
            <p:cNvSpPr/>
            <p:nvPr userDrawn="1"/>
          </p:nvSpPr>
          <p:spPr>
            <a:xfrm>
              <a:off x="16364" y="5527"/>
              <a:ext cx="344" cy="212"/>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8" name="矩形 17"/>
            <p:cNvSpPr/>
            <p:nvPr userDrawn="1"/>
          </p:nvSpPr>
          <p:spPr>
            <a:xfrm>
              <a:off x="15004" y="9387"/>
              <a:ext cx="344" cy="212"/>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9" name="矩形 18"/>
            <p:cNvSpPr/>
            <p:nvPr userDrawn="1"/>
          </p:nvSpPr>
          <p:spPr>
            <a:xfrm>
              <a:off x="17514" y="9387"/>
              <a:ext cx="344" cy="212"/>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9328" y="99416"/>
            <a:ext cx="6257743" cy="344092"/>
          </a:xfrm>
        </p:spPr>
        <p:txBody>
          <a:bodyPr/>
          <a:p>
            <a:r>
              <a:rPr lang="zh-CN" altLang="en-US"/>
              <a:t>3.  Attack Detection and </a:t>
            </a:r>
            <a:r>
              <a:rPr lang="en-US" altLang="zh-CN"/>
              <a:t>V</a:t>
            </a:r>
            <a:r>
              <a:rPr lang="zh-CN" altLang="en-US"/>
              <a:t>isualization</a:t>
            </a:r>
            <a:endParaRPr lang="zh-CN" altLang="en-US"/>
          </a:p>
        </p:txBody>
      </p:sp>
      <p:sp>
        <p:nvSpPr>
          <p:cNvPr id="3" name="文本占位符 2"/>
          <p:cNvSpPr>
            <a:spLocks noGrp="1"/>
          </p:cNvSpPr>
          <p:nvPr>
            <p:ph type="body" sz="quarter" idx="11"/>
          </p:nvPr>
        </p:nvSpPr>
        <p:spPr>
          <a:xfrm>
            <a:off x="5513135" y="99416"/>
            <a:ext cx="3912212" cy="344092"/>
          </a:xfrm>
        </p:spPr>
        <p:txBody>
          <a:bodyPr/>
          <a:p>
            <a:r>
              <a:rPr lang="en-US" altLang="zh-CN">
                <a:solidFill>
                  <a:srgbClr val="FFFFFF"/>
                </a:solidFill>
              </a:rPr>
              <a:t>Data Preprocessing</a:t>
            </a:r>
          </a:p>
        </p:txBody>
      </p:sp>
      <p:graphicFrame>
        <p:nvGraphicFramePr>
          <p:cNvPr id="6" name="表格 5"/>
          <p:cNvGraphicFramePr/>
          <p:nvPr/>
        </p:nvGraphicFramePr>
        <p:xfrm>
          <a:off x="716717" y="1166608"/>
          <a:ext cx="4542790" cy="2621280"/>
        </p:xfrm>
        <a:graphic>
          <a:graphicData uri="http://schemas.openxmlformats.org/drawingml/2006/table">
            <a:tbl>
              <a:tblPr/>
              <a:tblGrid>
                <a:gridCol w="1513205"/>
                <a:gridCol w="1212215"/>
                <a:gridCol w="1817370"/>
              </a:tblGrid>
              <a:tr h="190500">
                <a:tc>
                  <a:txBody>
                    <a:bodyPr/>
                    <a:p>
                      <a:pPr indent="0" algn="ctr">
                        <a:buNone/>
                      </a:pPr>
                      <a:r>
                        <a:rPr sz="1400" b="1"/>
                        <a:t>Category</a:t>
                      </a:r>
                      <a:endParaRPr sz="1400" b="1"/>
                    </a:p>
                  </a:txBody>
                  <a:tcPr marL="123825" marR="123825" marT="57150" marB="5715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400" b="1">
                          <a:solidFill>
                            <a:schemeClr val="tx1"/>
                          </a:solidFill>
                        </a:rPr>
                        <a:t>Total</a:t>
                      </a:r>
                      <a:r>
                        <a:rPr lang="zh-CN" sz="1400" b="1">
                          <a:solidFill>
                            <a:schemeClr val="tx1"/>
                          </a:solidFill>
                        </a:rPr>
                        <a:t> </a:t>
                      </a:r>
                      <a:r>
                        <a:rPr lang="en-US" altLang="zh-CN" sz="1400" b="1">
                          <a:solidFill>
                            <a:schemeClr val="tx1"/>
                          </a:solidFill>
                        </a:rPr>
                        <a:t>lines</a:t>
                      </a:r>
                      <a:endParaRPr sz="1400" b="1"/>
                    </a:p>
                  </a:txBody>
                  <a:tcPr marL="123825" marR="123825" marT="57150" marB="5715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400" b="1">
                          <a:solidFill>
                            <a:srgbClr val="262626"/>
                          </a:solidFill>
                          <a:sym typeface="+mn-ea"/>
                        </a:rPr>
                        <a:t>Proportions</a:t>
                      </a:r>
                      <a:endParaRPr lang="en-US" altLang="zh-CN" sz="1400" b="1">
                        <a:solidFill>
                          <a:srgbClr val="262626"/>
                        </a:solidFill>
                        <a:sym typeface="+mn-ea"/>
                      </a:endParaRPr>
                    </a:p>
                  </a:txBody>
                  <a:tcPr marL="123825" marR="123825" marT="57150" marB="5715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Times New Roman" panose="02020603050405020304" charset="0"/>
                        </a:rPr>
                        <a:t>BENIGN</a:t>
                      </a:r>
                      <a:endParaRPr lang="zh-CN" altLang="en-US" sz="1400"/>
                    </a:p>
                  </a:txBody>
                  <a:tcPr marL="123825" marR="123825" marT="57150" marB="571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36474</a:t>
                      </a:r>
                      <a:endParaRPr lang="zh-CN" altLang="en-US" sz="1400"/>
                    </a:p>
                  </a:txBody>
                  <a:tcPr marL="123825" marR="123825" marT="57150" marB="571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35.8%</a:t>
                      </a:r>
                      <a:endParaRPr lang="zh-CN" altLang="en-US" sz="1400"/>
                    </a:p>
                  </a:txBody>
                  <a:tcPr marL="123825" marR="123825" marT="57150" marB="571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Hulk</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30124</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29.5%</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宋体" charset="0"/>
                        </a:rPr>
                        <a:t>DoS goldeneye</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10293</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10.1%</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Times New Roman" panose="02020603050405020304" charset="0"/>
                        </a:rPr>
                        <a:t>FTP-Patator</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7935</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7.8%</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Times New Roman" panose="02020603050405020304" charset="0"/>
                        </a:rPr>
                        <a:t>SSH-Patator</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5897</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5.8%</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slowloris</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5796</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5.7%</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19050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Slowhttptest</a:t>
                      </a:r>
                      <a:endParaRPr lang="zh-CN" altLang="en-US" sz="1400"/>
                    </a:p>
                  </a:txBody>
                  <a:tcPr marL="123825" marR="123825" marT="57150" marB="5715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5499</a:t>
                      </a:r>
                      <a:endParaRPr lang="zh-CN" altLang="en-US" sz="1400"/>
                    </a:p>
                  </a:txBody>
                  <a:tcPr marL="123825" marR="123825" marT="57150" marB="5715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5.4%</a:t>
                      </a:r>
                      <a:endParaRPr lang="zh-CN" altLang="en-US" sz="1400"/>
                    </a:p>
                  </a:txBody>
                  <a:tcPr marL="123825" marR="123825" marT="57150" marB="5715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9" name="文本框 8"/>
          <p:cNvSpPr txBox="1"/>
          <p:nvPr userDrawn="1"/>
        </p:nvSpPr>
        <p:spPr>
          <a:xfrm>
            <a:off x="784662" y="3909412"/>
            <a:ext cx="5046980" cy="368300"/>
          </a:xfrm>
          <a:prstGeom prst="rect">
            <a:avLst/>
          </a:prstGeom>
        </p:spPr>
        <p:txBody>
          <a:bodyPr wrap="none" rtlCol="0">
            <a:spAutoFit/>
          </a:bodyPr>
          <a:p>
            <a:r>
              <a:rPr lang="en-US" altLang="zh-CN">
                <a:solidFill>
                  <a:srgbClr val="262626"/>
                </a:solidFill>
              </a:rPr>
              <a:t>Labels and Proportions of Each Attack Category</a:t>
            </a:r>
            <a:endParaRPr lang="zh-CN" altLang="en-US">
              <a:solidFill>
                <a:srgbClr val="262626"/>
              </a:solidFill>
            </a:endParaRPr>
          </a:p>
        </p:txBody>
      </p:sp>
      <p:sp>
        <p:nvSpPr>
          <p:cNvPr id="10" name="文本框 9"/>
          <p:cNvSpPr txBox="1"/>
          <p:nvPr userDrawn="1"/>
        </p:nvSpPr>
        <p:spPr>
          <a:xfrm>
            <a:off x="716688" y="693539"/>
            <a:ext cx="1874520" cy="398780"/>
          </a:xfrm>
          <a:prstGeom prst="rect">
            <a:avLst/>
          </a:prstGeom>
        </p:spPr>
        <p:txBody>
          <a:bodyPr wrap="none" rtlCol="0">
            <a:spAutoFit/>
          </a:bodyPr>
          <a:p>
            <a:r>
              <a:rPr lang="zh-CN" altLang="en-US" sz="2000" b="1">
                <a:solidFill>
                  <a:srgbClr val="5883F0"/>
                </a:solidFill>
              </a:rPr>
              <a:t>Data Cleaning</a:t>
            </a:r>
            <a:endParaRPr lang="zh-CN" altLang="en-US" sz="2000" b="1">
              <a:solidFill>
                <a:srgbClr val="5883F0"/>
              </a:solidFill>
            </a:endParaRPr>
          </a:p>
        </p:txBody>
      </p:sp>
      <p:sp>
        <p:nvSpPr>
          <p:cNvPr id="11" name="文本框 10"/>
          <p:cNvSpPr txBox="1"/>
          <p:nvPr userDrawn="1"/>
        </p:nvSpPr>
        <p:spPr>
          <a:xfrm>
            <a:off x="5831613" y="693539"/>
            <a:ext cx="2071370" cy="398780"/>
          </a:xfrm>
          <a:prstGeom prst="rect">
            <a:avLst/>
          </a:prstGeom>
        </p:spPr>
        <p:txBody>
          <a:bodyPr wrap="none" rtlCol="0">
            <a:spAutoFit/>
          </a:bodyPr>
          <a:p>
            <a:r>
              <a:rPr lang="en-US" altLang="zh-CN" sz="2000" b="1">
                <a:solidFill>
                  <a:srgbClr val="5883F0"/>
                </a:solidFill>
              </a:rPr>
              <a:t>Label Encoding</a:t>
            </a:r>
          </a:p>
        </p:txBody>
      </p:sp>
      <p:graphicFrame>
        <p:nvGraphicFramePr>
          <p:cNvPr id="12" name="表格 11"/>
          <p:cNvGraphicFramePr/>
          <p:nvPr/>
        </p:nvGraphicFramePr>
        <p:xfrm>
          <a:off x="5917777" y="1166654"/>
          <a:ext cx="3277235" cy="2834640"/>
        </p:xfrm>
        <a:graphic>
          <a:graphicData uri="http://schemas.openxmlformats.org/drawingml/2006/table">
            <a:tbl>
              <a:tblPr/>
              <a:tblGrid>
                <a:gridCol w="1739265"/>
                <a:gridCol w="1537970"/>
              </a:tblGrid>
              <a:tr h="0">
                <a:tc>
                  <a:txBody>
                    <a:bodyPr/>
                    <a:p>
                      <a:pPr indent="0" algn="ctr">
                        <a:buNone/>
                      </a:pPr>
                      <a:r>
                        <a:rPr lang="en-US" altLang="zh-CN" sz="1400" b="1">
                          <a:solidFill>
                            <a:schemeClr val="tx1"/>
                          </a:solidFill>
                        </a:rPr>
                        <a:t>Data type</a:t>
                      </a:r>
                    </a:p>
                  </a:txBody>
                  <a:tcPr marL="123825" marR="123825" marT="57150" marB="5715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b="1"/>
                        <a:t>Numerical Labels</a:t>
                      </a:r>
                      <a:endParaRPr lang="zh-CN" altLang="en-US" sz="1400" b="1"/>
                    </a:p>
                  </a:txBody>
                  <a:tcPr marL="123825" marR="123825" marT="57150" marB="5715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Times New Roman" panose="02020603050405020304" charset="0"/>
                        </a:rPr>
                        <a:t>BENIGN</a:t>
                      </a:r>
                      <a:endParaRPr lang="zh-CN" altLang="en-US" sz="1400"/>
                    </a:p>
                  </a:txBody>
                  <a:tcPr marL="123825" marR="123825" marT="57150" marB="5715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0</a:t>
                      </a:r>
                      <a:endParaRPr lang="zh-CN" altLang="en-US" sz="1400"/>
                    </a:p>
                  </a:txBody>
                  <a:tcPr marL="123825" marR="123825" marT="57150" marB="5715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slowloris</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1</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Slowhttptest</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2</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DoS </a:t>
                      </a:r>
                      <a:r>
                        <a:rPr lang="en-US" sz="1400">
                          <a:latin typeface="Times New Roman" panose="02020603050405020304" charset="0"/>
                          <a:cs typeface="Times New Roman" panose="02020603050405020304" charset="0"/>
                        </a:rPr>
                        <a:t>Hulk</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3</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宋体" charset="0"/>
                        </a:rPr>
                        <a:t>DoS goldeneye</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4</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Times New Roman" panose="02020603050405020304" charset="0"/>
                        </a:rPr>
                        <a:t>FTP-Patator</a:t>
                      </a:r>
                      <a:endParaRPr lang="zh-CN" altLang="en-US" sz="1400"/>
                    </a:p>
                  </a:txBody>
                  <a:tcPr marL="123825" marR="123825" marT="57150" marB="5715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5</a:t>
                      </a:r>
                      <a:endParaRPr lang="zh-CN" altLang="en-US" sz="1400"/>
                    </a:p>
                  </a:txBody>
                  <a:tcPr marL="123825" marR="123825" marT="57150" marB="57150" vert="horz" anchor="ctr" anchorCtr="0">
                    <a:lnL>
                      <a:noFill/>
                    </a:lnL>
                    <a:lnR cap="flat">
                      <a:noFill/>
                    </a:lnR>
                    <a:lnT cap="flat">
                      <a:noFill/>
                    </a:lnT>
                    <a:lnB cap="flat">
                      <a:noFill/>
                    </a:lnB>
                    <a:lnTlToBr>
                      <a:noFill/>
                    </a:lnTlToBr>
                    <a:lnBlToTr>
                      <a:noFill/>
                    </a:lnBlToTr>
                    <a:solidFill>
                      <a:srgbClr val="FFFFFF"/>
                    </a:solidFill>
                  </a:tcPr>
                </a:tc>
              </a:tr>
              <a:tr h="0">
                <a:tc>
                  <a:txBody>
                    <a:bodyPr/>
                    <a:p>
                      <a:pPr indent="0" algn="ctr">
                        <a:buNone/>
                      </a:pPr>
                      <a:r>
                        <a:rPr lang="en-US" sz="1400">
                          <a:latin typeface="Times New Roman" panose="02020603050405020304" charset="0"/>
                          <a:cs typeface="Times New Roman" panose="02020603050405020304" charset="0"/>
                        </a:rPr>
                        <a:t>SSH-Patator</a:t>
                      </a:r>
                      <a:endParaRPr lang="zh-CN" altLang="en-US" sz="1400"/>
                    </a:p>
                  </a:txBody>
                  <a:tcPr marL="123825" marR="123825" marT="57150" marB="5715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a:latin typeface="Times New Roman" panose="02020603050405020304" charset="0"/>
                          <a:cs typeface="Times New Roman" panose="02020603050405020304" charset="0"/>
                        </a:rPr>
                        <a:t>6</a:t>
                      </a:r>
                      <a:endParaRPr lang="zh-CN" altLang="en-US" sz="1400"/>
                    </a:p>
                  </a:txBody>
                  <a:tcPr marL="123825" marR="123825" marT="57150" marB="5715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3" name="文本框 12"/>
          <p:cNvSpPr txBox="1"/>
          <p:nvPr userDrawn="1"/>
        </p:nvSpPr>
        <p:spPr>
          <a:xfrm>
            <a:off x="5831642" y="3909412"/>
            <a:ext cx="3497580" cy="368300"/>
          </a:xfrm>
          <a:prstGeom prst="rect">
            <a:avLst/>
          </a:prstGeom>
        </p:spPr>
        <p:txBody>
          <a:bodyPr wrap="none" rtlCol="0">
            <a:spAutoFit/>
          </a:bodyPr>
          <a:p>
            <a:r>
              <a:rPr lang="en-US" altLang="zh-CN">
                <a:solidFill>
                  <a:srgbClr val="262626"/>
                </a:solidFill>
              </a:rPr>
              <a:t>Numerical Labels After Encoding</a:t>
            </a:r>
          </a:p>
        </p:txBody>
      </p:sp>
      <p:grpSp>
        <p:nvGrpSpPr>
          <p:cNvPr id="25" name="组合 24"/>
          <p:cNvGrpSpPr/>
          <p:nvPr userDrawn="1"/>
        </p:nvGrpSpPr>
        <p:grpSpPr>
          <a:xfrm>
            <a:off x="716915" y="4528820"/>
            <a:ext cx="4115435" cy="2174240"/>
            <a:chOff x="1129" y="7132"/>
            <a:chExt cx="6481" cy="3424"/>
          </a:xfrm>
        </p:grpSpPr>
        <p:sp>
          <p:nvSpPr>
            <p:cNvPr id="21" name="文本框 20"/>
            <p:cNvSpPr txBox="1"/>
            <p:nvPr userDrawn="1"/>
          </p:nvSpPr>
          <p:spPr>
            <a:xfrm>
              <a:off x="1129" y="7132"/>
              <a:ext cx="3618" cy="628"/>
            </a:xfrm>
            <a:prstGeom prst="rect">
              <a:avLst/>
            </a:prstGeom>
          </p:spPr>
          <p:txBody>
            <a:bodyPr wrap="none" rtlCol="0">
              <a:spAutoFit/>
            </a:bodyPr>
            <a:p>
              <a:r>
                <a:rPr lang="en-US" altLang="zh-CN" sz="2000" b="1">
                  <a:solidFill>
                    <a:srgbClr val="5883F0"/>
                  </a:solidFill>
                </a:rPr>
                <a:t>Feature Selection</a:t>
              </a:r>
            </a:p>
          </p:txBody>
        </p:sp>
        <p:pic>
          <p:nvPicPr>
            <p:cNvPr id="23" name="图片 22" descr="upload_post_object_v2_2996155151"/>
            <p:cNvPicPr>
              <a:picLocks noChangeAspect="1"/>
            </p:cNvPicPr>
            <p:nvPr/>
          </p:nvPicPr>
          <p:blipFill>
            <a:blip r:embed="rId1"/>
            <a:stretch>
              <a:fillRect/>
            </a:stretch>
          </p:blipFill>
          <p:spPr>
            <a:xfrm>
              <a:off x="1236" y="7763"/>
              <a:ext cx="6375" cy="2214"/>
            </a:xfrm>
            <a:prstGeom prst="rect">
              <a:avLst/>
            </a:prstGeom>
          </p:spPr>
        </p:pic>
        <p:sp>
          <p:nvSpPr>
            <p:cNvPr id="24" name="文本框 23"/>
            <p:cNvSpPr txBox="1"/>
            <p:nvPr userDrawn="1"/>
          </p:nvSpPr>
          <p:spPr>
            <a:xfrm>
              <a:off x="1236" y="9976"/>
              <a:ext cx="4848" cy="580"/>
            </a:xfrm>
            <a:prstGeom prst="rect">
              <a:avLst/>
            </a:prstGeom>
          </p:spPr>
          <p:txBody>
            <a:bodyPr wrap="none" rtlCol="0">
              <a:spAutoFit/>
            </a:bodyPr>
            <a:p>
              <a:r>
                <a:rPr lang="en-US" altLang="zh-CN">
                  <a:solidFill>
                    <a:srgbClr val="262626"/>
                  </a:solidFill>
                </a:rPr>
                <a:t>Feature Importance Ranking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6">
      <a:majorFont>
        <a:latin typeface="Calibri Light"/>
        <a:ea typeface="微软雅黑 Light"/>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7536</Words>
  <Application>WPS Office WWO_wpscloud_20240411203515-251fd140e6</Application>
  <PresentationFormat>宽屏</PresentationFormat>
  <Paragraphs>302</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宋体</vt:lpstr>
      <vt:lpstr>Wingdings</vt:lpstr>
      <vt:lpstr>微软雅黑</vt:lpstr>
      <vt:lpstr>汉仪书宋二KW</vt:lpstr>
      <vt:lpstr>Kingsoft Confetti</vt:lpstr>
      <vt:lpstr>汉仪旗黑KW 55S</vt:lpstr>
      <vt:lpstr>Calibri</vt:lpstr>
      <vt:lpstr>微软雅黑 Light</vt:lpstr>
      <vt:lpstr>Times New Roman</vt:lpstr>
      <vt:lpstr>宋体</vt:lpstr>
      <vt:lpstr>Times New Roman</vt:lpstr>
      <vt:lpstr>宋体</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宇轩</dc:creator>
  <cp:lastModifiedBy>宇轩 李</cp:lastModifiedBy>
  <dcterms:created xsi:type="dcterms:W3CDTF">2024-04-17T15:06:32Z</dcterms:created>
  <dcterms:modified xsi:type="dcterms:W3CDTF">2024-04-17T15:06:32Z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